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04" r:id="rId1"/>
    <p:sldMasterId id="2147483807" r:id="rId2"/>
  </p:sldMasterIdLst>
  <p:notesMasterIdLst>
    <p:notesMasterId r:id="rId19"/>
  </p:notesMasterIdLst>
  <p:handoutMasterIdLst>
    <p:handoutMasterId r:id="rId20"/>
  </p:handoutMasterIdLst>
  <p:sldIdLst>
    <p:sldId id="285" r:id="rId3"/>
    <p:sldId id="256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41">
          <p15:clr>
            <a:srgbClr val="A4A3A4"/>
          </p15:clr>
        </p15:guide>
        <p15:guide id="2" orient="horz" pos="3910">
          <p15:clr>
            <a:srgbClr val="A4A3A4"/>
          </p15:clr>
        </p15:guide>
        <p15:guide id="3" orient="horz" pos="1344" userDrawn="1">
          <p15:clr>
            <a:srgbClr val="A4A3A4"/>
          </p15:clr>
        </p15:guide>
        <p15:guide id="4" pos="340">
          <p15:clr>
            <a:srgbClr val="A4A3A4"/>
          </p15:clr>
        </p15:guide>
        <p15:guide id="5" pos="5420">
          <p15:clr>
            <a:srgbClr val="A4A3A4"/>
          </p15:clr>
        </p15:guide>
        <p15:guide id="6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orient="horz" pos="5692">
          <p15:clr>
            <a:srgbClr val="A4A3A4"/>
          </p15:clr>
        </p15:guide>
        <p15:guide id="3" pos="2160">
          <p15:clr>
            <a:srgbClr val="A4A3A4"/>
          </p15:clr>
        </p15:guide>
        <p15:guide id="4" pos="419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8B8B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14" autoAdjust="0"/>
    <p:restoredTop sz="94700" autoAdjust="0"/>
  </p:normalViewPr>
  <p:slideViewPr>
    <p:cSldViewPr showGuides="1">
      <p:cViewPr varScale="1">
        <p:scale>
          <a:sx n="103" d="100"/>
          <a:sy n="103" d="100"/>
        </p:scale>
        <p:origin x="-84" y="-126"/>
      </p:cViewPr>
      <p:guideLst>
        <p:guide orient="horz" pos="2341"/>
        <p:guide orient="horz" pos="3910"/>
        <p:guide orient="horz" pos="1344"/>
        <p:guide pos="340"/>
        <p:guide pos="54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3" d="100"/>
          <a:sy n="83" d="100"/>
        </p:scale>
        <p:origin x="-1980" y="-72"/>
      </p:cViewPr>
      <p:guideLst>
        <p:guide orient="horz" pos="2880"/>
        <p:guide orient="horz" pos="5692"/>
        <p:guide pos="2160"/>
        <p:guide pos="41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069000" y="8712000"/>
            <a:ext cx="720000" cy="432000"/>
          </a:xfrm>
          <a:prstGeom prst="rect">
            <a:avLst/>
          </a:prstGeom>
        </p:spPr>
        <p:txBody>
          <a:bodyPr vert="horz" lIns="0" tIns="0" rIns="0" bIns="72000" rtlCol="0" anchor="b"/>
          <a:lstStyle>
            <a:lvl1pPr algn="r">
              <a:defRPr sz="1200"/>
            </a:lvl1pPr>
          </a:lstStyle>
          <a:p>
            <a:pPr algn="ctr"/>
            <a:fld id="{AFCA2D87-342B-410D-A057-98C7CD879DC5}" type="slidenum">
              <a:rPr lang="de-DE" smtClean="0"/>
              <a:pPr algn="ctr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3592299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205200" y="8686800"/>
            <a:ext cx="2160000" cy="457200"/>
          </a:xfrm>
          <a:prstGeom prst="rect">
            <a:avLst/>
          </a:prstGeom>
        </p:spPr>
        <p:txBody>
          <a:bodyPr vert="horz" lIns="0" tIns="0" rIns="0" bIns="72000" rtlCol="0" anchor="b" anchorCtr="0"/>
          <a:lstStyle>
            <a:lvl1pPr algn="l">
              <a:defRPr sz="1200"/>
            </a:lvl1pPr>
          </a:lstStyle>
          <a:p>
            <a:fld id="{C1DC0878-342E-434D-A46A-B71EBBE1C49C}" type="datetime6">
              <a:rPr lang="de-DE" smtClean="0"/>
              <a:pPr/>
              <a:t>Januar 16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6" name="Fußzeilenplatzhalter 5" descr="HeadFooterNotice"/>
          <p:cNvSpPr>
            <a:spLocks noGrp="1"/>
          </p:cNvSpPr>
          <p:nvPr>
            <p:ph type="ftr" sz="quarter" idx="4"/>
          </p:nvPr>
        </p:nvSpPr>
        <p:spPr>
          <a:xfrm>
            <a:off x="3688017" y="8712000"/>
            <a:ext cx="2971800" cy="432000"/>
          </a:xfrm>
          <a:prstGeom prst="rect">
            <a:avLst/>
          </a:prstGeom>
        </p:spPr>
        <p:txBody>
          <a:bodyPr vert="horz" wrap="square" lIns="0" tIns="0" rIns="0" bIns="72000" rtlCol="0" anchor="b"/>
          <a:lstStyle>
            <a:lvl1pPr algn="r">
              <a:defRPr sz="1000" b="1">
                <a:solidFill>
                  <a:srgbClr val="878787"/>
                </a:solidFill>
              </a:defRPr>
            </a:lvl1pPr>
          </a:lstStyle>
          <a:p>
            <a:r>
              <a:rPr lang="de-DE" dirty="0" smtClean="0"/>
              <a:t>GEA Heat Exchangers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069000" y="8712000"/>
            <a:ext cx="720000" cy="432000"/>
          </a:xfrm>
          <a:prstGeom prst="rect">
            <a:avLst/>
          </a:prstGeom>
        </p:spPr>
        <p:txBody>
          <a:bodyPr vert="horz" lIns="0" tIns="0" rIns="0" bIns="72000" rtlCol="0" anchor="b"/>
          <a:lstStyle>
            <a:lvl1pPr algn="ctr">
              <a:defRPr sz="1200"/>
            </a:lvl1pPr>
          </a:lstStyle>
          <a:p>
            <a:fld id="{C79130B0-0161-498A-82B5-7850946FA910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8" name="Grafik 7" descr="Silber_GEA_26lg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8804" y="203436"/>
            <a:ext cx="956691" cy="308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96790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180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360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540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720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9130B0-0161-498A-82B5-7850946FA910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364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4.jp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91600" y="165600"/>
            <a:ext cx="8560800" cy="817170"/>
          </a:xfrm>
        </p:spPr>
        <p:txBody>
          <a:bodyPr lIns="0" tIns="0" rIns="0" bIns="0"/>
          <a:lstStyle>
            <a:lvl1pPr>
              <a:defRPr sz="2800"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88925" y="1014413"/>
            <a:ext cx="8567738" cy="579437"/>
          </a:xfrm>
        </p:spPr>
        <p:txBody>
          <a:bodyPr lIns="0" rIns="0"/>
          <a:lstStyle>
            <a:lvl1pPr marL="0" indent="0">
              <a:lnSpc>
                <a:spcPct val="100000"/>
              </a:lnSpc>
              <a:spcBef>
                <a:spcPts val="0"/>
              </a:spcBef>
              <a:defRPr baseline="0"/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de-DE" dirty="0" err="1" smtClean="0"/>
              <a:t>Presenter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Location, Date</a:t>
            </a:r>
          </a:p>
        </p:txBody>
      </p:sp>
      <p:pic>
        <p:nvPicPr>
          <p:cNvPr id="5" name="Bildplatzhalter 4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b="13484"/>
          <a:stretch>
            <a:fillRect/>
          </a:stretch>
        </p:blipFill>
        <p:spPr>
          <a:xfrm>
            <a:off x="0" y="1681200"/>
            <a:ext cx="9144000" cy="434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9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91600" y="165600"/>
            <a:ext cx="8560800" cy="817170"/>
          </a:xfrm>
        </p:spPr>
        <p:txBody>
          <a:bodyPr lIns="0" tIns="0" rIns="0" bIns="0"/>
          <a:lstStyle>
            <a:lvl1pPr>
              <a:defRPr sz="2800"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88925" y="1014413"/>
            <a:ext cx="8567738" cy="579437"/>
          </a:xfrm>
        </p:spPr>
        <p:txBody>
          <a:bodyPr lIns="0" rIns="0"/>
          <a:lstStyle>
            <a:lvl1pPr marL="0" indent="0">
              <a:lnSpc>
                <a:spcPct val="100000"/>
              </a:lnSpc>
              <a:spcBef>
                <a:spcPts val="0"/>
              </a:spcBef>
              <a:defRPr baseline="0"/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de-DE" dirty="0" err="1" smtClean="0"/>
              <a:t>Presenter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Location, Date</a:t>
            </a:r>
          </a:p>
        </p:txBody>
      </p:sp>
      <p:pic>
        <p:nvPicPr>
          <p:cNvPr id="3" name="Grafik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1200"/>
            <a:ext cx="9144000" cy="434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06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91600" y="165600"/>
            <a:ext cx="8560800" cy="817170"/>
          </a:xfrm>
        </p:spPr>
        <p:txBody>
          <a:bodyPr lIns="0" tIns="0" rIns="0" bIns="0"/>
          <a:lstStyle>
            <a:lvl1pPr>
              <a:defRPr sz="2800"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88925" y="1014413"/>
            <a:ext cx="8567738" cy="579437"/>
          </a:xfrm>
        </p:spPr>
        <p:txBody>
          <a:bodyPr lIns="0" rIns="0"/>
          <a:lstStyle>
            <a:lvl1pPr marL="0" indent="0">
              <a:lnSpc>
                <a:spcPct val="100000"/>
              </a:lnSpc>
              <a:spcBef>
                <a:spcPts val="0"/>
              </a:spcBef>
              <a:defRPr baseline="0"/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de-DE" dirty="0" err="1" smtClean="0"/>
              <a:t>Presenter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Location, Date</a:t>
            </a:r>
          </a:p>
        </p:txBody>
      </p:sp>
      <p:pic>
        <p:nvPicPr>
          <p:cNvPr id="5" name="Grafik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1200"/>
            <a:ext cx="9144000" cy="434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90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91600" y="165600"/>
            <a:ext cx="8560800" cy="817170"/>
          </a:xfrm>
        </p:spPr>
        <p:txBody>
          <a:bodyPr lIns="0" tIns="0" rIns="0" bIns="0"/>
          <a:lstStyle>
            <a:lvl1pPr>
              <a:defRPr sz="2800"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88925" y="1014413"/>
            <a:ext cx="8567738" cy="579437"/>
          </a:xfrm>
        </p:spPr>
        <p:txBody>
          <a:bodyPr lIns="0" rIns="0"/>
          <a:lstStyle>
            <a:lvl1pPr marL="0" indent="0">
              <a:lnSpc>
                <a:spcPct val="100000"/>
              </a:lnSpc>
              <a:spcBef>
                <a:spcPts val="0"/>
              </a:spcBef>
              <a:defRPr baseline="0"/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de-DE" dirty="0" err="1" smtClean="0"/>
              <a:t>Presenter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Location, Date</a:t>
            </a: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1200"/>
            <a:ext cx="9144000" cy="434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95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slide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91600" y="165600"/>
            <a:ext cx="8560800" cy="817170"/>
          </a:xfrm>
        </p:spPr>
        <p:txBody>
          <a:bodyPr lIns="0" tIns="0" rIns="0" bIns="0"/>
          <a:lstStyle>
            <a:lvl1pPr>
              <a:defRPr sz="2800"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88925" y="1014413"/>
            <a:ext cx="8567738" cy="579437"/>
          </a:xfrm>
        </p:spPr>
        <p:txBody>
          <a:bodyPr lIns="0" rIns="0"/>
          <a:lstStyle>
            <a:lvl1pPr marL="0" indent="0">
              <a:lnSpc>
                <a:spcPct val="100000"/>
              </a:lnSpc>
              <a:spcBef>
                <a:spcPts val="0"/>
              </a:spcBef>
              <a:defRPr baseline="0"/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de-DE" dirty="0" err="1" smtClean="0"/>
              <a:t>Presenter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Location, Date</a:t>
            </a:r>
          </a:p>
        </p:txBody>
      </p:sp>
    </p:spTree>
    <p:extLst>
      <p:ext uri="{BB962C8B-B14F-4D97-AF65-F5344CB8AC3E}">
        <p14:creationId xmlns:p14="http://schemas.microsoft.com/office/powerpoint/2010/main" val="34832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slide 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88925" y="1106764"/>
            <a:ext cx="8560800" cy="817170"/>
          </a:xfrm>
        </p:spPr>
        <p:txBody>
          <a:bodyPr lIns="0" tIns="0" rIns="0" bIns="0"/>
          <a:lstStyle>
            <a:lvl1pPr>
              <a:defRPr sz="2800"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28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88925" y="5443538"/>
            <a:ext cx="8567738" cy="579437"/>
          </a:xfrm>
        </p:spPr>
        <p:txBody>
          <a:bodyPr lIns="0" rIns="0"/>
          <a:lstStyle>
            <a:lvl1pPr marL="0" indent="0">
              <a:lnSpc>
                <a:spcPct val="100000"/>
              </a:lnSpc>
              <a:spcBef>
                <a:spcPts val="0"/>
              </a:spcBef>
              <a:defRPr baseline="0"/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de-DE" dirty="0" err="1" smtClean="0"/>
              <a:t>Presenter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Location, Date</a:t>
            </a:r>
          </a:p>
        </p:txBody>
      </p:sp>
    </p:spTree>
    <p:extLst>
      <p:ext uri="{BB962C8B-B14F-4D97-AF65-F5344CB8AC3E}">
        <p14:creationId xmlns:p14="http://schemas.microsoft.com/office/powerpoint/2010/main" val="231973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540070" y="6585994"/>
            <a:ext cx="360045" cy="165621"/>
          </a:xfrm>
          <a:prstGeom prst="rect">
            <a:avLst/>
          </a:prstGeom>
        </p:spPr>
        <p:txBody>
          <a:bodyPr/>
          <a:lstStyle/>
          <a:p>
            <a:fld id="{D46619FA-62B9-4C58-8D46-9877ED4AF800}" type="slidenum">
              <a:rPr lang="en-US" smtClean="0"/>
              <a:pPr/>
              <a:t>‹Nr.›</a:t>
            </a:fld>
            <a:r>
              <a:rPr lang="en-US" dirty="0" smtClean="0"/>
              <a:t>  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972121" y="6585516"/>
            <a:ext cx="4320540" cy="165621"/>
          </a:xfrm>
          <a:prstGeom prst="rect">
            <a:avLst/>
          </a:prstGeom>
        </p:spPr>
        <p:txBody>
          <a:bodyPr/>
          <a:lstStyle/>
          <a:p>
            <a:r>
              <a:rPr lang="de-DE" dirty="0" smtClean="0"/>
              <a:t>GEA CAIRpool – Nachhaltig. Wirtschaftlich. Wohlfühlen.</a:t>
            </a:r>
            <a:endParaRPr lang="en-US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27117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n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 sz="2400" b="1"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1" y="1188000"/>
            <a:ext cx="6098400" cy="5148000"/>
          </a:xfrm>
        </p:spPr>
        <p:txBody>
          <a:bodyPr wrap="square" lIns="288000" rIns="288000">
            <a:noAutofit/>
          </a:bodyPr>
          <a:lstStyle>
            <a:lvl1pPr marL="216000" indent="-216000">
              <a:spcBef>
                <a:spcPts val="800"/>
              </a:spcBef>
              <a:defRPr sz="1800"/>
            </a:lvl1pPr>
            <a:lvl2pPr marL="432000" indent="-216000">
              <a:spcBef>
                <a:spcPts val="800"/>
              </a:spcBef>
              <a:defRPr sz="1400"/>
            </a:lvl2pPr>
            <a:lvl3pPr>
              <a:spcBef>
                <a:spcPts val="800"/>
              </a:spcBef>
              <a:defRPr sz="1400"/>
            </a:lvl3pPr>
            <a:lvl4pPr marL="864000" indent="-216000">
              <a:spcBef>
                <a:spcPts val="800"/>
              </a:spcBef>
              <a:defRPr sz="1400"/>
            </a:lvl4pPr>
            <a:lvl5pPr marL="1080000" indent="-216000">
              <a:spcBef>
                <a:spcPts val="800"/>
              </a:spcBef>
              <a:defRPr sz="1400"/>
            </a:lvl5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cxnSp>
        <p:nvCxnSpPr>
          <p:cNvPr id="11" name="Gerade Verbindung 10"/>
          <p:cNvCxnSpPr/>
          <p:nvPr userDrawn="1"/>
        </p:nvCxnSpPr>
        <p:spPr>
          <a:xfrm>
            <a:off x="292741" y="6336000"/>
            <a:ext cx="8563155" cy="0"/>
          </a:xfrm>
          <a:prstGeom prst="line">
            <a:avLst/>
          </a:prstGeom>
          <a:ln w="12700">
            <a:solidFill>
              <a:srgbClr val="0046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atumsplatzhalter 4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6"/>
          </p:nvPr>
        </p:nvSpPr>
        <p:spPr>
          <a:xfrm>
            <a:off x="1503680" y="6501600"/>
            <a:ext cx="4593558" cy="201898"/>
          </a:xfrm>
          <a:prstGeom prst="rect">
            <a:avLst/>
          </a:prstGeo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8254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bro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1" y="1188000"/>
            <a:ext cx="9144000" cy="5148000"/>
          </a:xfrm>
        </p:spPr>
        <p:txBody>
          <a:bodyPr wrap="square" lIns="288000" rIns="1008000">
            <a:noAutofit/>
          </a:bodyPr>
          <a:lstStyle>
            <a:lvl1pPr marL="216000" indent="-216000">
              <a:spcBef>
                <a:spcPts val="800"/>
              </a:spcBef>
              <a:defRPr/>
            </a:lvl1pPr>
            <a:lvl2pPr marL="432000" indent="-216000">
              <a:spcBef>
                <a:spcPts val="800"/>
              </a:spcBef>
              <a:defRPr/>
            </a:lvl2pPr>
            <a:lvl3pPr>
              <a:spcBef>
                <a:spcPts val="800"/>
              </a:spcBef>
              <a:defRPr/>
            </a:lvl3pPr>
            <a:lvl4pPr marL="864000" indent="-216000">
              <a:spcBef>
                <a:spcPts val="800"/>
              </a:spcBef>
              <a:defRPr/>
            </a:lvl4pPr>
            <a:lvl5pPr marL="1080000" indent="-216000">
              <a:spcBef>
                <a:spcPts val="800"/>
              </a:spcBef>
              <a:defRPr/>
            </a:lvl5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1" name="Gerade Verbindung 10"/>
          <p:cNvCxnSpPr/>
          <p:nvPr userDrawn="1"/>
        </p:nvCxnSpPr>
        <p:spPr>
          <a:xfrm>
            <a:off x="292741" y="6336000"/>
            <a:ext cx="8563155" cy="0"/>
          </a:xfrm>
          <a:prstGeom prst="line">
            <a:avLst/>
          </a:prstGeom>
          <a:ln w="12700">
            <a:solidFill>
              <a:srgbClr val="0046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 sz="2400" b="1"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13" name="Fußzeilenplatzhalter 5"/>
          <p:cNvSpPr>
            <a:spLocks noGrp="1"/>
          </p:cNvSpPr>
          <p:nvPr>
            <p:ph type="ftr" sz="quarter" idx="16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342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/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6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9144000" cy="51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3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 Pictur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9148425" cy="5148000"/>
          </a:xfrm>
          <a:prstGeom prst="rect">
            <a:avLst/>
          </a:prstGeom>
        </p:spPr>
      </p:pic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6" hasCustomPrompt="1"/>
          </p:nvPr>
        </p:nvSpPr>
        <p:spPr>
          <a:xfrm>
            <a:off x="0" y="1188000"/>
            <a:ext cx="6098400" cy="2574000"/>
          </a:xfrm>
          <a:solidFill>
            <a:schemeClr val="bg1">
              <a:alpha val="85000"/>
            </a:schemeClr>
          </a:solidFill>
        </p:spPr>
        <p:txBody>
          <a:bodyPr lIns="288000" tIns="144000" rIns="288000" bIns="90000">
            <a:noAutofit/>
          </a:bodyPr>
          <a:lstStyle>
            <a:lvl1pPr>
              <a:defRPr sz="1800"/>
            </a:lvl1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7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452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icture + Graph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9144000" cy="5148000"/>
          </a:xfrm>
          <a:prstGeom prst="rect">
            <a:avLst/>
          </a:prstGeom>
        </p:spPr>
      </p:pic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6" hasCustomPrompt="1"/>
          </p:nvPr>
        </p:nvSpPr>
        <p:spPr>
          <a:xfrm>
            <a:off x="0" y="1188000"/>
            <a:ext cx="6098400" cy="5148000"/>
          </a:xfrm>
          <a:solidFill>
            <a:schemeClr val="bg1">
              <a:alpha val="85000"/>
            </a:schemeClr>
          </a:solidFill>
        </p:spPr>
        <p:txBody>
          <a:bodyPr lIns="288000" tIns="144000" rIns="288000" bIns="90000">
            <a:noAutofit/>
          </a:bodyPr>
          <a:lstStyle>
            <a:lvl1pPr marL="0" indent="0">
              <a:buNone/>
              <a:defRPr sz="1800" i="1">
                <a:solidFill>
                  <a:srgbClr val="00B3E3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de-DE" dirty="0" smtClean="0"/>
              <a:t>SUBLINE ARIAL 18 ITALIC VERSAL</a:t>
            </a:r>
          </a:p>
        </p:txBody>
      </p:sp>
      <p:sp>
        <p:nvSpPr>
          <p:cNvPr id="5" name="Diagrammplatzhalter 4"/>
          <p:cNvSpPr>
            <a:spLocks noGrp="1"/>
          </p:cNvSpPr>
          <p:nvPr>
            <p:ph type="chart" sz="quarter" idx="17" hasCustomPrompt="1"/>
          </p:nvPr>
        </p:nvSpPr>
        <p:spPr>
          <a:xfrm>
            <a:off x="468000" y="1800000"/>
            <a:ext cx="5338800" cy="2520000"/>
          </a:xfrm>
        </p:spPr>
        <p:txBody>
          <a:bodyPr/>
          <a:lstStyle/>
          <a:p>
            <a:r>
              <a:rPr lang="de-DE" dirty="0" smtClean="0"/>
              <a:t>Graph</a:t>
            </a:r>
            <a:endParaRPr lang="de-DE" dirty="0"/>
          </a:p>
        </p:txBody>
      </p:sp>
      <p:sp>
        <p:nvSpPr>
          <p:cNvPr id="13" name="Textplatzhalter 12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4502151"/>
            <a:ext cx="6098400" cy="1833848"/>
          </a:xfrm>
        </p:spPr>
        <p:txBody>
          <a:bodyPr lIns="468000"/>
          <a:lstStyle/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14" name="Fußzeilenplatzhalter 5"/>
          <p:cNvSpPr>
            <a:spLocks noGrp="1"/>
          </p:cNvSpPr>
          <p:nvPr>
            <p:ph type="ftr" sz="quarter" idx="19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469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x Picture 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7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9154917" cy="25092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823200"/>
            <a:ext cx="9143999" cy="24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46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1"/>
          </p:nvPr>
        </p:nvSpPr>
        <p:spPr>
          <a:xfrm>
            <a:off x="288000" y="1547999"/>
            <a:ext cx="6098400" cy="4248000"/>
          </a:xfrm>
        </p:spPr>
        <p:txBody>
          <a:bodyPr/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6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292741" y="6336000"/>
            <a:ext cx="8563155" cy="0"/>
          </a:xfrm>
          <a:prstGeom prst="line">
            <a:avLst/>
          </a:prstGeom>
          <a:ln w="12700">
            <a:solidFill>
              <a:srgbClr val="0046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26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9142028" cy="5144400"/>
          </a:xfrm>
          <a:prstGeom prst="rect">
            <a:avLst/>
          </a:prstGeom>
        </p:spPr>
      </p:pic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-2" y="1188000"/>
            <a:ext cx="9144001" cy="5148000"/>
          </a:xfrm>
          <a:solidFill>
            <a:schemeClr val="bg1">
              <a:alpha val="85000"/>
            </a:schemeClr>
          </a:solidFill>
        </p:spPr>
        <p:txBody>
          <a:bodyPr tIns="144000" bIns="90000"/>
          <a:lstStyle>
            <a:lvl1pPr>
              <a:spcBef>
                <a:spcPts val="600"/>
              </a:spcBef>
              <a:defRPr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Fußzeilenplatzhalter 5"/>
          <p:cNvSpPr>
            <a:spLocks noGrp="1"/>
          </p:cNvSpPr>
          <p:nvPr>
            <p:ph type="ftr" sz="quarter" idx="16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sp>
        <p:nvSpPr>
          <p:cNvPr id="10" name="Inhaltsplatzhalter 2"/>
          <p:cNvSpPr>
            <a:spLocks noGrp="1"/>
          </p:cNvSpPr>
          <p:nvPr>
            <p:ph sz="quarter" idx="14"/>
          </p:nvPr>
        </p:nvSpPr>
        <p:spPr>
          <a:xfrm>
            <a:off x="4571896" y="1189037"/>
            <a:ext cx="4284000" cy="5148000"/>
          </a:xfrm>
        </p:spPr>
        <p:txBody>
          <a:bodyPr vert="horz" lIns="0" tIns="144000" rIns="288000" bIns="90000" rtlCol="0">
            <a:noAutofit/>
          </a:bodyPr>
          <a:lstStyle>
            <a:lvl1pPr>
              <a:defRPr lang="de-DE" dirty="0" smtClean="0"/>
            </a:lvl1pPr>
            <a:lvl2pPr>
              <a:defRPr lang="de-DE" dirty="0" smtClean="0"/>
            </a:lvl2pPr>
            <a:lvl3pPr>
              <a:defRPr lang="de-DE" dirty="0" smtClean="0"/>
            </a:lvl3pPr>
            <a:lvl4pPr>
              <a:defRPr lang="de-DE" dirty="0" smtClean="0"/>
            </a:lvl4pPr>
            <a:lvl5pPr>
              <a:defRPr lang="de-DE" dirty="0"/>
            </a:lvl5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848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287999" y="1189037"/>
            <a:ext cx="4284000" cy="5148000"/>
          </a:xfrm>
        </p:spPr>
        <p:txBody>
          <a:bodyPr lIns="0" tIns="144000" bIns="90000"/>
          <a:lstStyle>
            <a:lvl1pPr>
              <a:spcBef>
                <a:spcPts val="600"/>
              </a:spcBef>
              <a:defRPr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0" name="Inhaltsplatzhalter 2"/>
          <p:cNvSpPr>
            <a:spLocks noGrp="1"/>
          </p:cNvSpPr>
          <p:nvPr>
            <p:ph sz="quarter" idx="14"/>
          </p:nvPr>
        </p:nvSpPr>
        <p:spPr>
          <a:xfrm>
            <a:off x="4571896" y="1189037"/>
            <a:ext cx="4284000" cy="5148000"/>
          </a:xfrm>
        </p:spPr>
        <p:txBody>
          <a:bodyPr vert="horz" lIns="0" tIns="144000" rIns="288000" bIns="90000" rtlCol="0">
            <a:noAutofit/>
          </a:bodyPr>
          <a:lstStyle>
            <a:lvl1pPr>
              <a:spcBef>
                <a:spcPts val="600"/>
              </a:spcBef>
              <a:defRPr lang="de-DE" dirty="0" smtClean="0"/>
            </a:lvl1pPr>
            <a:lvl2pPr>
              <a:spcBef>
                <a:spcPts val="600"/>
              </a:spcBef>
              <a:defRPr lang="de-DE" dirty="0" smtClean="0"/>
            </a:lvl2pPr>
            <a:lvl3pPr>
              <a:spcBef>
                <a:spcPts val="600"/>
              </a:spcBef>
              <a:defRPr lang="de-DE" dirty="0" smtClean="0"/>
            </a:lvl3pPr>
            <a:lvl4pPr>
              <a:spcBef>
                <a:spcPts val="600"/>
              </a:spcBef>
              <a:defRPr lang="de-DE" dirty="0" smtClean="0"/>
            </a:lvl4pPr>
            <a:lvl5pPr>
              <a:spcBef>
                <a:spcPts val="600"/>
              </a:spcBef>
              <a:defRPr lang="de-DE" dirty="0"/>
            </a:lvl5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1" name="Fußzeilenplatzhalter 5"/>
          <p:cNvSpPr>
            <a:spLocks noGrp="1"/>
          </p:cNvSpPr>
          <p:nvPr>
            <p:ph type="ftr" sz="quarter" idx="16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292741" y="6336000"/>
            <a:ext cx="8563155" cy="0"/>
          </a:xfrm>
          <a:prstGeom prst="line">
            <a:avLst/>
          </a:prstGeom>
          <a:ln w="12700">
            <a:solidFill>
              <a:srgbClr val="0046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60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287999" y="1890000"/>
            <a:ext cx="4284000" cy="4446000"/>
          </a:xfrm>
        </p:spPr>
        <p:txBody>
          <a:bodyPr lIns="0" tIns="144000" bIns="90000"/>
          <a:lstStyle>
            <a:lvl1pPr>
              <a:spcBef>
                <a:spcPts val="600"/>
              </a:spcBef>
              <a:defRPr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0" name="Inhaltsplatzhalter 2"/>
          <p:cNvSpPr>
            <a:spLocks noGrp="1"/>
          </p:cNvSpPr>
          <p:nvPr>
            <p:ph sz="quarter" idx="14"/>
          </p:nvPr>
        </p:nvSpPr>
        <p:spPr>
          <a:xfrm>
            <a:off x="4571896" y="1890000"/>
            <a:ext cx="4284000" cy="4446000"/>
          </a:xfrm>
        </p:spPr>
        <p:txBody>
          <a:bodyPr vert="horz" lIns="0" tIns="144000" rIns="288000" bIns="90000" rtlCol="0">
            <a:noAutofit/>
          </a:bodyPr>
          <a:lstStyle>
            <a:lvl1pPr>
              <a:spcBef>
                <a:spcPts val="600"/>
              </a:spcBef>
              <a:defRPr lang="de-DE" dirty="0" smtClean="0"/>
            </a:lvl1pPr>
            <a:lvl2pPr>
              <a:spcBef>
                <a:spcPts val="600"/>
              </a:spcBef>
              <a:defRPr lang="de-DE" dirty="0" smtClean="0"/>
            </a:lvl2pPr>
            <a:lvl3pPr>
              <a:spcBef>
                <a:spcPts val="600"/>
              </a:spcBef>
              <a:defRPr lang="de-DE" dirty="0" smtClean="0"/>
            </a:lvl3pPr>
            <a:lvl4pPr>
              <a:spcBef>
                <a:spcPts val="600"/>
              </a:spcBef>
              <a:defRPr lang="de-DE" dirty="0" smtClean="0"/>
            </a:lvl4pPr>
            <a:lvl5pPr>
              <a:spcBef>
                <a:spcPts val="600"/>
              </a:spcBef>
              <a:defRPr lang="de-DE" dirty="0"/>
            </a:lvl5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1" name="Fußzeilenplatzhalter 5"/>
          <p:cNvSpPr>
            <a:spLocks noGrp="1"/>
          </p:cNvSpPr>
          <p:nvPr>
            <p:ph type="ftr" sz="quarter" idx="16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7" hasCustomPrompt="1"/>
          </p:nvPr>
        </p:nvSpPr>
        <p:spPr>
          <a:xfrm>
            <a:off x="287999" y="1187999"/>
            <a:ext cx="4284000" cy="702000"/>
          </a:xfrm>
        </p:spPr>
        <p:txBody>
          <a:bodyPr lIns="0" tIns="144000" rIns="0"/>
          <a:lstStyle>
            <a:lvl1pPr marL="0" indent="0">
              <a:spcBef>
                <a:spcPts val="0"/>
              </a:spcBef>
              <a:buFontTx/>
              <a:buNone/>
              <a:defRPr sz="1800" b="0" i="1" cap="all" baseline="0">
                <a:solidFill>
                  <a:schemeClr val="accent2"/>
                </a:solidFill>
                <a:latin typeface="Arial"/>
                <a:cs typeface="Arial"/>
              </a:defRPr>
            </a:lvl1pPr>
            <a:lvl2pPr marL="225425" indent="0">
              <a:buFontTx/>
              <a:buNone/>
              <a:defRPr sz="1800" b="0" i="1" cap="all">
                <a:solidFill>
                  <a:schemeClr val="accent1"/>
                </a:solidFill>
              </a:defRPr>
            </a:lvl2pPr>
            <a:lvl3pPr marL="409575" indent="0">
              <a:buFontTx/>
              <a:buNone/>
              <a:defRPr sz="1800" b="0" i="1" cap="all">
                <a:solidFill>
                  <a:schemeClr val="accent1"/>
                </a:solidFill>
              </a:defRPr>
            </a:lvl3pPr>
            <a:lvl4pPr marL="615950" indent="0">
              <a:buFontTx/>
              <a:buNone/>
              <a:defRPr sz="1800" b="0" i="1" cap="all">
                <a:solidFill>
                  <a:schemeClr val="accent1"/>
                </a:solidFill>
              </a:defRPr>
            </a:lvl4pPr>
            <a:lvl5pPr marL="801687" indent="0">
              <a:buFontTx/>
              <a:buNone/>
              <a:defRPr sz="1800" b="0" i="1" cap="all">
                <a:solidFill>
                  <a:schemeClr val="accent1"/>
                </a:solidFill>
              </a:defRPr>
            </a:lvl5pPr>
          </a:lstStyle>
          <a:p>
            <a:pPr lvl="0"/>
            <a:r>
              <a:rPr lang="de-DE" dirty="0" err="1" smtClean="0"/>
              <a:t>Subline</a:t>
            </a:r>
            <a:r>
              <a:rPr lang="de-DE" dirty="0" smtClean="0"/>
              <a:t> Arial 18 Italic Versal</a:t>
            </a:r>
            <a:br>
              <a:rPr lang="de-DE" dirty="0" smtClean="0"/>
            </a:br>
            <a:r>
              <a:rPr lang="de-DE" dirty="0" smtClean="0"/>
              <a:t>SUBLINE ARIAL 18 SECOND LINE</a:t>
            </a:r>
            <a:endParaRPr lang="de-DE" dirty="0"/>
          </a:p>
        </p:txBody>
      </p:sp>
      <p:sp>
        <p:nvSpPr>
          <p:cNvPr id="13" name="Textplatzhalter 3"/>
          <p:cNvSpPr>
            <a:spLocks noGrp="1"/>
          </p:cNvSpPr>
          <p:nvPr>
            <p:ph type="body" sz="quarter" idx="18" hasCustomPrompt="1"/>
          </p:nvPr>
        </p:nvSpPr>
        <p:spPr>
          <a:xfrm>
            <a:off x="4571896" y="1187999"/>
            <a:ext cx="4284000" cy="702000"/>
          </a:xfrm>
        </p:spPr>
        <p:txBody>
          <a:bodyPr lIns="0" tIns="144000" rIns="0"/>
          <a:lstStyle>
            <a:lvl1pPr marL="0" indent="0">
              <a:spcBef>
                <a:spcPts val="0"/>
              </a:spcBef>
              <a:buFontTx/>
              <a:buNone/>
              <a:defRPr sz="1800" b="0" i="1" cap="all" baseline="0">
                <a:solidFill>
                  <a:schemeClr val="accent2"/>
                </a:solidFill>
                <a:latin typeface="Arial"/>
                <a:cs typeface="Arial"/>
              </a:defRPr>
            </a:lvl1pPr>
            <a:lvl2pPr marL="225425" indent="0">
              <a:buFontTx/>
              <a:buNone/>
              <a:defRPr sz="1800" b="0" i="1" cap="all">
                <a:solidFill>
                  <a:schemeClr val="accent1"/>
                </a:solidFill>
              </a:defRPr>
            </a:lvl2pPr>
            <a:lvl3pPr marL="409575" indent="0">
              <a:buFontTx/>
              <a:buNone/>
              <a:defRPr sz="1800" b="0" i="1" cap="all">
                <a:solidFill>
                  <a:schemeClr val="accent1"/>
                </a:solidFill>
              </a:defRPr>
            </a:lvl3pPr>
            <a:lvl4pPr marL="615950" indent="0">
              <a:buFontTx/>
              <a:buNone/>
              <a:defRPr sz="1800" b="0" i="1" cap="all">
                <a:solidFill>
                  <a:schemeClr val="accent1"/>
                </a:solidFill>
              </a:defRPr>
            </a:lvl4pPr>
            <a:lvl5pPr marL="801687" indent="0">
              <a:buFontTx/>
              <a:buNone/>
              <a:defRPr sz="1800" b="0" i="1" cap="all">
                <a:solidFill>
                  <a:schemeClr val="accent1"/>
                </a:solidFill>
              </a:defRPr>
            </a:lvl5pPr>
          </a:lstStyle>
          <a:p>
            <a:pPr lvl="0"/>
            <a:r>
              <a:rPr lang="de-DE" dirty="0" err="1" smtClean="0"/>
              <a:t>Subline</a:t>
            </a:r>
            <a:r>
              <a:rPr lang="de-DE" dirty="0" smtClean="0"/>
              <a:t> Arial 18 Italic Versal</a:t>
            </a:r>
            <a:br>
              <a:rPr lang="de-DE" dirty="0" smtClean="0"/>
            </a:br>
            <a:r>
              <a:rPr lang="de-DE" dirty="0" smtClean="0"/>
              <a:t>SUBLINE ARIAL 18 SECOND LINE</a:t>
            </a:r>
            <a:endParaRPr lang="de-DE" dirty="0"/>
          </a:p>
        </p:txBody>
      </p:sp>
      <p:cxnSp>
        <p:nvCxnSpPr>
          <p:cNvPr id="14" name="Gerade Verbindung 13"/>
          <p:cNvCxnSpPr/>
          <p:nvPr userDrawn="1"/>
        </p:nvCxnSpPr>
        <p:spPr>
          <a:xfrm>
            <a:off x="292741" y="6336000"/>
            <a:ext cx="8563155" cy="0"/>
          </a:xfrm>
          <a:prstGeom prst="line">
            <a:avLst/>
          </a:prstGeom>
          <a:ln w="12700">
            <a:solidFill>
              <a:srgbClr val="0046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069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icture broad + n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Fußzeilenplatzhalter 5"/>
          <p:cNvSpPr>
            <a:spLocks noGrp="1"/>
          </p:cNvSpPr>
          <p:nvPr>
            <p:ph type="ftr" sz="quarter" idx="17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6038175" cy="51480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450" y="1188000"/>
            <a:ext cx="2981550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4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icture borad + narrow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6038175" cy="5148000"/>
          </a:xfrm>
          <a:prstGeom prst="rect">
            <a:avLst/>
          </a:prstGeom>
        </p:spPr>
      </p:pic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Textplatzhalt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1188000"/>
            <a:ext cx="6033600" cy="2574000"/>
          </a:xfrm>
          <a:solidFill>
            <a:schemeClr val="bg1">
              <a:alpha val="85000"/>
            </a:schemeClr>
          </a:solidFill>
        </p:spPr>
        <p:txBody>
          <a:bodyPr lIns="288000" tIns="144000" rIns="288000" bIns="90000">
            <a:noAutofit/>
          </a:bodyPr>
          <a:lstStyle>
            <a:lvl1pPr>
              <a:spcBef>
                <a:spcPts val="600"/>
              </a:spcBef>
              <a:defRPr sz="1800"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15" name="Fußzeilenplatzhalter 5"/>
          <p:cNvSpPr>
            <a:spLocks noGrp="1"/>
          </p:cNvSpPr>
          <p:nvPr>
            <p:ph type="ftr" sz="quarter" idx="18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pic>
        <p:nvPicPr>
          <p:cNvPr id="17" name="Grafik 1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450" y="1188000"/>
            <a:ext cx="2981550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1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icture borad + narrow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6038175" cy="5148000"/>
          </a:xfrm>
          <a:prstGeom prst="rect">
            <a:avLst/>
          </a:prstGeom>
        </p:spPr>
      </p:pic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Textplatzhalt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3762000"/>
            <a:ext cx="6033600" cy="2574000"/>
          </a:xfrm>
          <a:solidFill>
            <a:schemeClr val="bg1">
              <a:alpha val="85000"/>
            </a:schemeClr>
          </a:solidFill>
        </p:spPr>
        <p:txBody>
          <a:bodyPr lIns="288000" tIns="144000" rIns="288000" bIns="90000">
            <a:noAutofit/>
          </a:bodyPr>
          <a:lstStyle>
            <a:lvl1pPr>
              <a:spcBef>
                <a:spcPts val="600"/>
              </a:spcBef>
              <a:defRPr sz="1800"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15" name="Fußzeilenplatzhalter 5"/>
          <p:cNvSpPr>
            <a:spLocks noGrp="1"/>
          </p:cNvSpPr>
          <p:nvPr>
            <p:ph type="ftr" sz="quarter" idx="18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pic>
        <p:nvPicPr>
          <p:cNvPr id="17" name="Grafik 1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450" y="1188000"/>
            <a:ext cx="2981550" cy="51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20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icture broad + 2x low narrow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000"/>
            <a:ext cx="6042397" cy="5151600"/>
          </a:xfrm>
          <a:prstGeom prst="rect">
            <a:avLst/>
          </a:prstGeom>
        </p:spPr>
      </p:pic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Textplatzhalt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1188000"/>
            <a:ext cx="6033600" cy="2574000"/>
          </a:xfrm>
          <a:solidFill>
            <a:schemeClr val="bg1">
              <a:alpha val="85000"/>
            </a:schemeClr>
          </a:solidFill>
        </p:spPr>
        <p:txBody>
          <a:bodyPr lIns="288000" tIns="144000" rIns="288000" bIns="90000">
            <a:noAutofit/>
          </a:bodyPr>
          <a:lstStyle>
            <a:lvl1pPr>
              <a:spcBef>
                <a:spcPts val="600"/>
              </a:spcBef>
              <a:defRPr sz="1800"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15" name="Fußzeilenplatzhalter 5"/>
          <p:cNvSpPr>
            <a:spLocks noGrp="1"/>
          </p:cNvSpPr>
          <p:nvPr>
            <p:ph type="ftr" sz="quarter" idx="19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517" y="1192471"/>
            <a:ext cx="3016082" cy="250920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682" y="3826800"/>
            <a:ext cx="2985399" cy="250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93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roduct Picture +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platzhalter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83" b="17947"/>
          <a:stretch/>
        </p:blipFill>
        <p:spPr>
          <a:xfrm>
            <a:off x="0" y="1188000"/>
            <a:ext cx="9144000" cy="5148000"/>
          </a:xfrm>
          <a:prstGeom prst="rect">
            <a:avLst/>
          </a:prstGeom>
        </p:spPr>
      </p:pic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1" name="Tabellenplatzhalter 3"/>
          <p:cNvSpPr>
            <a:spLocks noGrp="1"/>
          </p:cNvSpPr>
          <p:nvPr>
            <p:ph type="tbl" sz="quarter" idx="10" hasCustomPrompt="1"/>
          </p:nvPr>
        </p:nvSpPr>
        <p:spPr>
          <a:xfrm>
            <a:off x="288000" y="1548000"/>
            <a:ext cx="6098400" cy="4248000"/>
          </a:xfrm>
        </p:spPr>
        <p:txBody>
          <a:bodyPr/>
          <a:lstStyle/>
          <a:p>
            <a:r>
              <a:rPr lang="de-DE" dirty="0" smtClean="0"/>
              <a:t>Table</a:t>
            </a:r>
            <a:endParaRPr lang="de-DE" dirty="0"/>
          </a:p>
        </p:txBody>
      </p:sp>
      <p:sp>
        <p:nvSpPr>
          <p:cNvPr id="14" name="Fußzeilenplatzhalter 5"/>
          <p:cNvSpPr>
            <a:spLocks noGrp="1"/>
          </p:cNvSpPr>
          <p:nvPr>
            <p:ph type="ftr" sz="quarter" idx="17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408" y="1548000"/>
            <a:ext cx="2304488" cy="423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57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icture + Text + Info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" y="1188000"/>
            <a:ext cx="9148425" cy="5148000"/>
          </a:xfrm>
          <a:prstGeom prst="rect">
            <a:avLst/>
          </a:prstGeom>
        </p:spPr>
      </p:pic>
      <p:sp>
        <p:nvSpPr>
          <p:cNvPr id="12" name="Titel 1"/>
          <p:cNvSpPr>
            <a:spLocks noGrp="1"/>
          </p:cNvSpPr>
          <p:nvPr>
            <p:ph type="ctrTitle" hasCustomPrompt="1"/>
          </p:nvPr>
        </p:nvSpPr>
        <p:spPr>
          <a:xfrm>
            <a:off x="292741" y="166819"/>
            <a:ext cx="8563155" cy="888759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de-DE" dirty="0" smtClean="0"/>
              <a:t>Headline </a:t>
            </a:r>
            <a:r>
              <a:rPr lang="de-DE" dirty="0" err="1" smtClean="0"/>
              <a:t>first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br>
              <a:rPr lang="de-DE" dirty="0" smtClean="0"/>
            </a:br>
            <a:r>
              <a:rPr lang="de-DE" dirty="0" smtClean="0"/>
              <a:t>Headline </a:t>
            </a:r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line</a:t>
            </a:r>
            <a:r>
              <a:rPr lang="de-DE" dirty="0" smtClean="0"/>
              <a:t> Arial 24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6" hasCustomPrompt="1"/>
          </p:nvPr>
        </p:nvSpPr>
        <p:spPr>
          <a:xfrm>
            <a:off x="0" y="1188000"/>
            <a:ext cx="6098400" cy="5148000"/>
          </a:xfrm>
          <a:solidFill>
            <a:schemeClr val="bg1">
              <a:alpha val="85000"/>
            </a:schemeClr>
          </a:solidFill>
        </p:spPr>
        <p:txBody>
          <a:bodyPr lIns="288000" tIns="144000" rIns="288000" bIns="90000">
            <a:noAutofit/>
          </a:bodyPr>
          <a:lstStyle>
            <a:lvl1pPr>
              <a:defRPr sz="1800"/>
            </a:lvl1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7" hasCustomPrompt="1"/>
          </p:nvPr>
        </p:nvSpPr>
        <p:spPr>
          <a:xfrm>
            <a:off x="288000" y="3653999"/>
            <a:ext cx="3240000" cy="1800000"/>
          </a:xfrm>
          <a:solidFill>
            <a:srgbClr val="6690B3"/>
          </a:solidFill>
        </p:spPr>
        <p:txBody>
          <a:bodyPr lIns="144000" tIns="162000" rIns="180000" bIns="180000">
            <a:spAutoFit/>
          </a:bodyPr>
          <a:lstStyle>
            <a:lvl1pPr marL="0" indent="0">
              <a:spcBef>
                <a:spcPts val="0"/>
              </a:spcBef>
              <a:spcAft>
                <a:spcPts val="1600"/>
              </a:spcAft>
              <a:buNone/>
              <a:defRPr sz="1000" i="0">
                <a:solidFill>
                  <a:schemeClr val="bg1"/>
                </a:solidFill>
                <a:latin typeface="Arial"/>
                <a:cs typeface="Arial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smtClean="0"/>
              <a:t>Edit </a:t>
            </a:r>
            <a:r>
              <a:rPr lang="de-DE" dirty="0" err="1" smtClean="0"/>
              <a:t>infobox</a:t>
            </a:r>
            <a:endParaRPr lang="de-DE" dirty="0" smtClean="0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8"/>
          </p:nvPr>
        </p:nvSpPr>
        <p:spPr>
          <a:xfrm>
            <a:off x="1503680" y="6501600"/>
            <a:ext cx="4593558" cy="201898"/>
          </a:xfrm>
        </p:spPr>
        <p:txBody>
          <a:bodyPr lIns="180000"/>
          <a:lstStyle>
            <a:lvl1pPr algn="l">
              <a:defRPr/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4111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Bildplatzhalter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82" t="3593" b="21824"/>
          <a:stretch/>
        </p:blipFill>
        <p:spPr>
          <a:xfrm>
            <a:off x="0" y="0"/>
            <a:ext cx="9144000" cy="6022975"/>
          </a:xfrm>
          <a:prstGeom prst="rect">
            <a:avLst/>
          </a:prstGeom>
        </p:spPr>
      </p:pic>
      <p:sp>
        <p:nvSpPr>
          <p:cNvPr id="19" name="Titel 1"/>
          <p:cNvSpPr>
            <a:spLocks noGrp="1"/>
          </p:cNvSpPr>
          <p:nvPr>
            <p:ph type="title" hasCustomPrompt="1"/>
          </p:nvPr>
        </p:nvSpPr>
        <p:spPr>
          <a:xfrm>
            <a:off x="288000" y="2581200"/>
            <a:ext cx="8564400" cy="889200"/>
          </a:xfrm>
        </p:spPr>
        <p:txBody>
          <a:bodyPr lIns="0" tIns="0" rIns="0" bIns="0"/>
          <a:lstStyle>
            <a:lvl1pPr>
              <a:defRPr sz="2800" b="1" i="1"/>
            </a:lvl1pPr>
          </a:lstStyle>
          <a:p>
            <a:r>
              <a:rPr lang="de-DE" dirty="0" err="1" smtClean="0"/>
              <a:t>Thank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your</a:t>
            </a:r>
            <a:r>
              <a:rPr lang="de-DE" dirty="0" smtClean="0"/>
              <a:t> </a:t>
            </a:r>
            <a:r>
              <a:rPr lang="de-DE" dirty="0" err="1" smtClean="0"/>
              <a:t>attention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28 Arial </a:t>
            </a:r>
            <a:r>
              <a:rPr lang="de-DE" dirty="0" err="1" smtClean="0"/>
              <a:t>Bold</a:t>
            </a:r>
            <a:r>
              <a:rPr lang="de-DE" dirty="0" smtClean="0"/>
              <a:t> Italic</a:t>
            </a:r>
            <a:endParaRPr lang="de-DE" dirty="0"/>
          </a:p>
        </p:txBody>
      </p:sp>
      <p:sp>
        <p:nvSpPr>
          <p:cNvPr id="24" name="Rechteck 23"/>
          <p:cNvSpPr/>
          <p:nvPr userDrawn="1"/>
        </p:nvSpPr>
        <p:spPr>
          <a:xfrm>
            <a:off x="0" y="6022800"/>
            <a:ext cx="9144000" cy="8350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DE" dirty="0"/>
          </a:p>
        </p:txBody>
      </p:sp>
      <p:pic>
        <p:nvPicPr>
          <p:cNvPr id="25" name="Bild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744" y="6141600"/>
            <a:ext cx="2411911" cy="609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555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91600" y="165600"/>
            <a:ext cx="8560800" cy="81717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 smtClean="0"/>
              <a:t>Edit </a:t>
            </a:r>
            <a:r>
              <a:rPr lang="de-DE" dirty="0" err="1" smtClean="0"/>
              <a:t>mastertitelformat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0" y="964975"/>
            <a:ext cx="8968152" cy="5058000"/>
          </a:xfrm>
          <a:prstGeom prst="rect">
            <a:avLst/>
          </a:prstGeom>
        </p:spPr>
        <p:txBody>
          <a:bodyPr vert="horz" lIns="288000" tIns="0" rIns="288000" bIns="0" rtlCol="0">
            <a:noAutofit/>
          </a:bodyPr>
          <a:lstStyle/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</p:txBody>
      </p:sp>
      <p:pic>
        <p:nvPicPr>
          <p:cNvPr id="10" name="Bild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744" y="6140116"/>
            <a:ext cx="2411911" cy="609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315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25" r:id="rId3"/>
    <p:sldLayoutId id="2147483826" r:id="rId4"/>
    <p:sldLayoutId id="2147483805" r:id="rId5"/>
    <p:sldLayoutId id="2147483806" r:id="rId6"/>
    <p:sldLayoutId id="2147483832" r:id="rId7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457200" rtl="0" eaLnBrk="1" latinLnBrk="0" hangingPunct="1">
        <a:spcBef>
          <a:spcPct val="0"/>
        </a:spcBef>
        <a:buNone/>
        <a:defRPr sz="2400" b="1" i="1" kern="1200">
          <a:solidFill>
            <a:srgbClr val="004680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Clr>
          <a:srgbClr val="004680"/>
        </a:buClr>
        <a:buFont typeface="Arial"/>
        <a:buNone/>
        <a:defRPr sz="1800" kern="1200" baseline="0">
          <a:solidFill>
            <a:schemeClr val="tx1"/>
          </a:solidFill>
          <a:latin typeface="Arial"/>
          <a:ea typeface="+mn-ea"/>
          <a:cs typeface="Arial"/>
        </a:defRPr>
      </a:lvl1pPr>
      <a:lvl2pPr marL="409575" indent="-184150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400" kern="1200">
          <a:solidFill>
            <a:schemeClr val="tx1"/>
          </a:solidFill>
          <a:latin typeface="Candara"/>
          <a:ea typeface="+mn-ea"/>
          <a:cs typeface="Candara"/>
        </a:defRPr>
      </a:lvl2pPr>
      <a:lvl3pPr marL="606425" indent="-196850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400" kern="1200">
          <a:solidFill>
            <a:schemeClr val="tx1"/>
          </a:solidFill>
          <a:latin typeface="Candara"/>
          <a:ea typeface="+mn-ea"/>
          <a:cs typeface="Candara"/>
        </a:defRPr>
      </a:lvl3pPr>
      <a:lvl4pPr marL="811213" indent="-195263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400" kern="1200">
          <a:solidFill>
            <a:schemeClr val="tx1"/>
          </a:solidFill>
          <a:latin typeface="Candara"/>
          <a:ea typeface="+mn-ea"/>
          <a:cs typeface="Candara"/>
        </a:defRPr>
      </a:lvl4pPr>
      <a:lvl5pPr marL="1006475" indent="-204788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400" kern="1200">
          <a:solidFill>
            <a:schemeClr val="tx1"/>
          </a:solidFill>
          <a:latin typeface="Candara"/>
          <a:ea typeface="+mn-ea"/>
          <a:cs typeface="Candar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91600" y="165600"/>
            <a:ext cx="8560800" cy="81717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 smtClean="0"/>
              <a:t>Edit </a:t>
            </a:r>
            <a:r>
              <a:rPr lang="de-DE" dirty="0" err="1" smtClean="0"/>
              <a:t>mastertitelformat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" y="1188000"/>
            <a:ext cx="8968152" cy="5058000"/>
          </a:xfrm>
          <a:prstGeom prst="rect">
            <a:avLst/>
          </a:prstGeom>
        </p:spPr>
        <p:txBody>
          <a:bodyPr vert="horz" lIns="288000" tIns="0" rIns="288000" bIns="0" rtlCol="0">
            <a:noAutofit/>
          </a:bodyPr>
          <a:lstStyle/>
          <a:p>
            <a:pPr lvl="0"/>
            <a:r>
              <a:rPr lang="de-DE" dirty="0" smtClean="0"/>
              <a:t>Edit </a:t>
            </a:r>
            <a:r>
              <a:rPr lang="de-DE" dirty="0" err="1" smtClean="0"/>
              <a:t>mastertextformat</a:t>
            </a:r>
            <a:endParaRPr lang="de-DE" dirty="0" smtClean="0"/>
          </a:p>
          <a:p>
            <a:pPr lvl="1"/>
            <a:r>
              <a:rPr lang="de-DE" dirty="0" err="1" smtClean="0"/>
              <a:t>second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err="1" smtClean="0"/>
              <a:t>third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4"/>
            <a:r>
              <a:rPr lang="de-DE" dirty="0" err="1" smtClean="0"/>
              <a:t>fifth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739339" y="6501600"/>
            <a:ext cx="754183" cy="205154"/>
          </a:xfrm>
          <a:prstGeom prst="rect">
            <a:avLst/>
          </a:prstGeom>
        </p:spPr>
        <p:txBody>
          <a:bodyPr vert="horz" lIns="91440" tIns="45720" rIns="3600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2429D225-B3ED-3D44-BF3C-1BD49E214886}" type="datetime1">
              <a:rPr lang="de-DE" smtClean="0"/>
              <a:pPr/>
              <a:t>25.01.2016</a:t>
            </a:fld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1806" y="6501600"/>
            <a:ext cx="519722" cy="20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4680"/>
                </a:solidFill>
                <a:latin typeface="Arial"/>
                <a:cs typeface="Arial"/>
              </a:defRPr>
            </a:lvl1pPr>
          </a:lstStyle>
          <a:p>
            <a:fld id="{93366743-BE33-1443-AAFF-6F927BDCA5F0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0" name="Bild 9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422" y="6414776"/>
            <a:ext cx="1441369" cy="364449"/>
          </a:xfrm>
          <a:prstGeom prst="rect">
            <a:avLst/>
          </a:prstGeom>
          <a:noFill/>
        </p:spPr>
      </p:pic>
      <p:cxnSp>
        <p:nvCxnSpPr>
          <p:cNvPr id="8" name="Gerade Verbindung 7"/>
          <p:cNvCxnSpPr/>
          <p:nvPr/>
        </p:nvCxnSpPr>
        <p:spPr>
          <a:xfrm>
            <a:off x="292741" y="985531"/>
            <a:ext cx="8563155" cy="0"/>
          </a:xfrm>
          <a:prstGeom prst="line">
            <a:avLst/>
          </a:prstGeom>
          <a:ln w="12700">
            <a:solidFill>
              <a:srgbClr val="0046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ußzeilenplatzhalter 5"/>
          <p:cNvSpPr>
            <a:spLocks noGrp="1"/>
          </p:cNvSpPr>
          <p:nvPr>
            <p:ph type="ftr" sz="quarter" idx="3"/>
          </p:nvPr>
        </p:nvSpPr>
        <p:spPr>
          <a:xfrm>
            <a:off x="1503680" y="6501600"/>
            <a:ext cx="4593558" cy="201898"/>
          </a:xfrm>
          <a:prstGeom prst="rect">
            <a:avLst/>
          </a:prstGeom>
        </p:spPr>
        <p:txBody>
          <a:bodyPr lIns="180000" anchor="ctr"/>
          <a:lstStyle>
            <a:lvl1pPr algn="l">
              <a:defRPr sz="90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r>
              <a:rPr lang="de-DE" dirty="0" smtClean="0"/>
              <a:t>Internal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2913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7" r:id="rId13"/>
    <p:sldLayoutId id="2147483820" r:id="rId14"/>
    <p:sldLayoutId id="2147483821" r:id="rId15"/>
    <p:sldLayoutId id="2147483822" r:id="rId16"/>
    <p:sldLayoutId id="2147483830" r:id="rId17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457200" rtl="0" eaLnBrk="1" latinLnBrk="0" hangingPunct="1">
        <a:spcBef>
          <a:spcPct val="0"/>
        </a:spcBef>
        <a:buNone/>
        <a:defRPr sz="2400" b="1" i="1" kern="1200">
          <a:solidFill>
            <a:srgbClr val="004680"/>
          </a:solidFill>
          <a:latin typeface="Arial"/>
          <a:ea typeface="+mj-ea"/>
          <a:cs typeface="Arial"/>
        </a:defRPr>
      </a:lvl1pPr>
    </p:titleStyle>
    <p:bodyStyle>
      <a:lvl1pPr marL="204788" indent="-204788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800" kern="1200" baseline="0">
          <a:solidFill>
            <a:schemeClr val="tx1"/>
          </a:solidFill>
          <a:latin typeface="Arial"/>
          <a:ea typeface="+mn-ea"/>
          <a:cs typeface="Arial"/>
        </a:defRPr>
      </a:lvl1pPr>
      <a:lvl2pPr marL="409575" indent="-184150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400" kern="1200">
          <a:solidFill>
            <a:schemeClr val="tx1"/>
          </a:solidFill>
          <a:latin typeface="Arial"/>
          <a:ea typeface="+mn-ea"/>
          <a:cs typeface="Arial"/>
        </a:defRPr>
      </a:lvl2pPr>
      <a:lvl3pPr marL="606425" indent="-196850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400" kern="1200">
          <a:solidFill>
            <a:schemeClr val="tx1"/>
          </a:solidFill>
          <a:latin typeface="Arial"/>
          <a:ea typeface="+mn-ea"/>
          <a:cs typeface="Arial"/>
        </a:defRPr>
      </a:lvl3pPr>
      <a:lvl4pPr marL="811213" indent="-195263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400" kern="1200">
          <a:solidFill>
            <a:schemeClr val="tx1"/>
          </a:solidFill>
          <a:latin typeface="Arial"/>
          <a:ea typeface="+mn-ea"/>
          <a:cs typeface="Arial"/>
        </a:defRPr>
      </a:lvl4pPr>
      <a:lvl5pPr marL="1006475" indent="-204788" algn="l" defTabSz="457200" rtl="0" eaLnBrk="1" latinLnBrk="0" hangingPunct="1">
        <a:spcBef>
          <a:spcPct val="20000"/>
        </a:spcBef>
        <a:buClr>
          <a:srgbClr val="004680"/>
        </a:buClr>
        <a:buFont typeface="Arial"/>
        <a:buChar char="•"/>
        <a:defRPr sz="14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CAIRpool Entfeuchtung neu gedacht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8424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DencoHappel </a:t>
            </a:r>
            <a:r>
              <a:rPr lang="de-DE" i="0" dirty="0" smtClean="0"/>
              <a:t>CAIR</a:t>
            </a:r>
            <a:r>
              <a:rPr lang="de-DE" baseline="30000" dirty="0" smtClean="0"/>
              <a:t>®</a:t>
            </a:r>
            <a:r>
              <a:rPr lang="de-DE" dirty="0" smtClean="0"/>
              <a:t>pool </a:t>
            </a:r>
            <a:r>
              <a:rPr lang="de-DE" dirty="0"/>
              <a:t>– </a:t>
            </a:r>
            <a:br>
              <a:rPr lang="de-DE" dirty="0"/>
            </a:br>
            <a:r>
              <a:rPr lang="de-DE" dirty="0"/>
              <a:t>Nachhaltig. Wirtschaftlich. Wohlfühlen.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251520" y="6093296"/>
            <a:ext cx="5400600" cy="600164"/>
          </a:xfrm>
          <a:prstGeom prst="rect">
            <a:avLst/>
          </a:prstGeom>
        </p:spPr>
        <p:txBody>
          <a:bodyPr wrap="square" bIns="0" rtlCol="0">
            <a:spAutoFit/>
          </a:bodyPr>
          <a:lstStyle/>
          <a:p>
            <a:r>
              <a:rPr lang="de-DE" b="1" i="1" dirty="0">
                <a:solidFill>
                  <a:srgbClr val="004680"/>
                </a:solidFill>
                <a:latin typeface="Arial"/>
                <a:ea typeface="+mj-ea"/>
                <a:cs typeface="Arial"/>
              </a:rPr>
              <a:t>Skalierbare Klimaregulierung für Bäderwelten</a:t>
            </a:r>
          </a:p>
          <a:p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4879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DencoHappel GmbH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3</a:t>
            </a:fld>
            <a:r>
              <a:rPr lang="en-US" dirty="0" smtClean="0"/>
              <a:t>  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377" y="1128976"/>
            <a:ext cx="7993063" cy="2881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sp>
        <p:nvSpPr>
          <p:cNvPr id="4" name="Textfeld 3"/>
          <p:cNvSpPr txBox="1"/>
          <p:nvPr/>
        </p:nvSpPr>
        <p:spPr>
          <a:xfrm>
            <a:off x="539552" y="4010288"/>
            <a:ext cx="79928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Die DencoHappel GmbH bietet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zentrale und dezentrale Lösungen zur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Luftkonditionierung. Sie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können Luft wirtschaftlich und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umwelt-freundlich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filtern, heizen,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kühlen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sowie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be- und entfeuchten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Unsere Produkte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eignen sich für diverse Branchen: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Hotels bieten Gästen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eine komfortable Klimatisierung, in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Büros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schaffen sie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produktive Arbeitsbedingungen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, in Kirchen oder Museen sorgen sie für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Wohlbefinden der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Besucher und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schützen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zugleich Bausubstanz und Exponate.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48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Über 45 Jahre Erfahrung in der</a:t>
            </a:r>
            <a:br>
              <a:rPr lang="de-DE" dirty="0"/>
            </a:br>
            <a:r>
              <a:rPr lang="de-DE" dirty="0"/>
              <a:t>Klimaregulierung für Bäderwelten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4</a:t>
            </a:fld>
            <a:r>
              <a:rPr lang="en-US" dirty="0" smtClean="0"/>
              <a:t>  </a:t>
            </a:r>
          </a:p>
        </p:txBody>
      </p:sp>
      <p:pic>
        <p:nvPicPr>
          <p:cNvPr id="12" name="Bild 11" descr="Bildschirmfoto 2015-03-03 um 15.46.2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" y="1024735"/>
            <a:ext cx="9144000" cy="4852537"/>
          </a:xfrm>
          <a:prstGeom prst="rect">
            <a:avLst/>
          </a:prstGeom>
        </p:spPr>
      </p:pic>
      <p:pic>
        <p:nvPicPr>
          <p:cNvPr id="13" name="Bild 12" descr="Bildschirmfoto 2015-03-03 um 16.29.4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523775"/>
            <a:ext cx="2592288" cy="2261005"/>
          </a:xfrm>
          <a:prstGeom prst="rect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6" y="1747556"/>
            <a:ext cx="2856205" cy="1599195"/>
          </a:xfrm>
          <a:prstGeom prst="rect">
            <a:avLst/>
          </a:prstGeom>
        </p:spPr>
      </p:pic>
      <p:pic>
        <p:nvPicPr>
          <p:cNvPr id="15" name="Bild 14" descr="Bildschirmfoto 2015-03-03 um 16.36.38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541977"/>
            <a:ext cx="2515722" cy="2017180"/>
          </a:xfrm>
          <a:prstGeom prst="rect">
            <a:avLst/>
          </a:prstGeom>
        </p:spPr>
      </p:pic>
      <p:pic>
        <p:nvPicPr>
          <p:cNvPr id="16" name="Bild 15" descr="Bildschirmfoto 2015-03-03 um 16.38.09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986" y="1299487"/>
            <a:ext cx="2291956" cy="2047264"/>
          </a:xfrm>
          <a:prstGeom prst="rect">
            <a:avLst/>
          </a:prstGeom>
        </p:spPr>
      </p:pic>
      <p:pic>
        <p:nvPicPr>
          <p:cNvPr id="17" name="Bild 16" descr="Bildschirmfoto 2015-03-03 um 16.40.45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391" y="3552534"/>
            <a:ext cx="2407124" cy="187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71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Über 45 Jahre Erfahrung in der</a:t>
            </a:r>
            <a:br>
              <a:rPr lang="de-DE" dirty="0"/>
            </a:br>
            <a:r>
              <a:rPr lang="de-DE" dirty="0"/>
              <a:t>Klimaregulierung für Bäderwelten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5</a:t>
            </a:fld>
            <a:r>
              <a:rPr lang="en-US" dirty="0" smtClean="0"/>
              <a:t>  </a:t>
            </a:r>
          </a:p>
        </p:txBody>
      </p:sp>
      <p:pic>
        <p:nvPicPr>
          <p:cNvPr id="9" name="Bild 8" descr="Bildschirmfoto 2015-03-03 um 16.50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4000" cy="5112568"/>
          </a:xfrm>
          <a:prstGeom prst="rect">
            <a:avLst/>
          </a:prstGeom>
          <a:ln>
            <a:noFill/>
          </a:ln>
        </p:spPr>
      </p:pic>
      <p:grpSp>
        <p:nvGrpSpPr>
          <p:cNvPr id="36" name="Gruppierung 35"/>
          <p:cNvGrpSpPr/>
          <p:nvPr/>
        </p:nvGrpSpPr>
        <p:grpSpPr>
          <a:xfrm>
            <a:off x="1187624" y="1816948"/>
            <a:ext cx="1944216" cy="792088"/>
            <a:chOff x="1187624" y="1700808"/>
            <a:chExt cx="1944216" cy="792088"/>
          </a:xfrm>
        </p:grpSpPr>
        <p:sp>
          <p:nvSpPr>
            <p:cNvPr id="10" name="Textfeld 9"/>
            <p:cNvSpPr txBox="1"/>
            <p:nvPr/>
          </p:nvSpPr>
          <p:spPr>
            <a:xfrm>
              <a:off x="1259632" y="1700808"/>
              <a:ext cx="1872208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15000"/>
                </a:spcBef>
                <a:spcAft>
                  <a:spcPct val="15000"/>
                </a:spcAft>
                <a:buClr>
                  <a:schemeClr val="tx2"/>
                </a:buClr>
                <a:buSzPct val="110000"/>
              </a:pP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Neue Lösungen</a:t>
              </a:r>
              <a:endParaRPr kumimoji="0" lang="de-DE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5" name="Gerade Verbindung 24"/>
            <p:cNvCxnSpPr/>
            <p:nvPr/>
          </p:nvCxnSpPr>
          <p:spPr>
            <a:xfrm>
              <a:off x="1187624" y="1772816"/>
              <a:ext cx="0" cy="720080"/>
            </a:xfrm>
            <a:prstGeom prst="line">
              <a:avLst/>
            </a:prstGeom>
            <a:ln w="3175" cmpd="sng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ierung 36"/>
          <p:cNvGrpSpPr/>
          <p:nvPr/>
        </p:nvGrpSpPr>
        <p:grpSpPr>
          <a:xfrm>
            <a:off x="3851920" y="1816948"/>
            <a:ext cx="1944216" cy="792088"/>
            <a:chOff x="3851920" y="1700808"/>
            <a:chExt cx="1944216" cy="792088"/>
          </a:xfrm>
        </p:grpSpPr>
        <p:sp>
          <p:nvSpPr>
            <p:cNvPr id="18" name="Textfeld 17"/>
            <p:cNvSpPr txBox="1"/>
            <p:nvPr/>
          </p:nvSpPr>
          <p:spPr>
            <a:xfrm>
              <a:off x="3923928" y="1700808"/>
              <a:ext cx="187220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15000"/>
                </a:spcBef>
                <a:spcAft>
                  <a:spcPct val="15000"/>
                </a:spcAft>
                <a:buClr>
                  <a:schemeClr val="tx2"/>
                </a:buClr>
                <a:buSzPct val="110000"/>
              </a:pP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infache Bedienung</a:t>
              </a:r>
              <a:endParaRPr kumimoji="0" lang="de-DE" b="0" i="0" u="none" strike="noStrike" kern="0" cap="none" spc="0" normalizeH="0" baseline="0" noProof="0" dirty="0" smtClean="0"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6" name="Gerade Verbindung 25"/>
            <p:cNvCxnSpPr/>
            <p:nvPr/>
          </p:nvCxnSpPr>
          <p:spPr>
            <a:xfrm>
              <a:off x="3851920" y="1772816"/>
              <a:ext cx="0" cy="720080"/>
            </a:xfrm>
            <a:prstGeom prst="line">
              <a:avLst/>
            </a:prstGeom>
            <a:ln w="3175" cmpd="sng">
              <a:solidFill>
                <a:srgbClr val="7F7F7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ierung 37"/>
          <p:cNvGrpSpPr/>
          <p:nvPr/>
        </p:nvGrpSpPr>
        <p:grpSpPr>
          <a:xfrm>
            <a:off x="6186907" y="1816948"/>
            <a:ext cx="1933973" cy="792088"/>
            <a:chOff x="6186905" y="1700808"/>
            <a:chExt cx="1933973" cy="792088"/>
          </a:xfrm>
        </p:grpSpPr>
        <p:sp>
          <p:nvSpPr>
            <p:cNvPr id="19" name="Textfeld 18"/>
            <p:cNvSpPr txBox="1"/>
            <p:nvPr/>
          </p:nvSpPr>
          <p:spPr>
            <a:xfrm>
              <a:off x="6248670" y="1700808"/>
              <a:ext cx="187220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15000"/>
                </a:spcBef>
                <a:spcAft>
                  <a:spcPct val="15000"/>
                </a:spcAft>
                <a:buClr>
                  <a:schemeClr val="tx2"/>
                </a:buClr>
                <a:buSzPct val="110000"/>
              </a:pPr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Hochwertige Komponenten</a:t>
              </a:r>
              <a:endParaRPr kumimoji="0" lang="de-DE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7" name="Gerade Verbindung 26"/>
            <p:cNvCxnSpPr/>
            <p:nvPr/>
          </p:nvCxnSpPr>
          <p:spPr>
            <a:xfrm>
              <a:off x="6186905" y="1772816"/>
              <a:ext cx="0" cy="720080"/>
            </a:xfrm>
            <a:prstGeom prst="line">
              <a:avLst/>
            </a:prstGeom>
            <a:ln w="3175" cmpd="sng">
              <a:solidFill>
                <a:srgbClr val="7F7F7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uppierung 38"/>
          <p:cNvGrpSpPr/>
          <p:nvPr/>
        </p:nvGrpSpPr>
        <p:grpSpPr>
          <a:xfrm>
            <a:off x="1197869" y="4481246"/>
            <a:ext cx="5030317" cy="1591921"/>
            <a:chOff x="1197867" y="4365104"/>
            <a:chExt cx="5030317" cy="1591921"/>
          </a:xfrm>
        </p:grpSpPr>
        <p:sp>
          <p:nvSpPr>
            <p:cNvPr id="28" name="Textfeld 27"/>
            <p:cNvSpPr txBox="1"/>
            <p:nvPr/>
          </p:nvSpPr>
          <p:spPr>
            <a:xfrm>
              <a:off x="1259632" y="4849029"/>
              <a:ext cx="4968552" cy="1107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de-DE" b="1" dirty="0">
                  <a:latin typeface="Arial" panose="020B0604020202020204" pitchFamily="34" charset="0"/>
                  <a:cs typeface="Arial" panose="020B0604020202020204" pitchFamily="34" charset="0"/>
                </a:rPr>
                <a:t>3 Baureihen </a:t>
              </a: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(Typ PPX; Typ PPI; Typ PPR</a:t>
              </a:r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) </a:t>
              </a:r>
            </a:p>
            <a:p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mit </a:t>
              </a: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Doppelplatten-Rekuperator und </a:t>
              </a:r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Inverter geregelter </a:t>
              </a: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Wärmepumpe oder </a:t>
              </a:r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Inverter geregelter, reversibler </a:t>
              </a: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Wärmepumpe</a:t>
              </a:r>
              <a:endParaRPr kumimoji="0" lang="de-DE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9" name="Gerade Verbindung 28"/>
            <p:cNvCxnSpPr/>
            <p:nvPr/>
          </p:nvCxnSpPr>
          <p:spPr>
            <a:xfrm>
              <a:off x="1197867" y="4365104"/>
              <a:ext cx="0" cy="1008112"/>
            </a:xfrm>
            <a:prstGeom prst="line">
              <a:avLst/>
            </a:prstGeom>
            <a:ln w="3175" cmpd="sng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uppierung 39"/>
          <p:cNvGrpSpPr/>
          <p:nvPr/>
        </p:nvGrpSpPr>
        <p:grpSpPr>
          <a:xfrm>
            <a:off x="6186907" y="4553254"/>
            <a:ext cx="2510037" cy="1202071"/>
            <a:chOff x="6186905" y="4437112"/>
            <a:chExt cx="2510037" cy="1202070"/>
          </a:xfrm>
        </p:grpSpPr>
        <p:cxnSp>
          <p:nvCxnSpPr>
            <p:cNvPr id="33" name="Gerade Verbindung 32"/>
            <p:cNvCxnSpPr/>
            <p:nvPr/>
          </p:nvCxnSpPr>
          <p:spPr>
            <a:xfrm>
              <a:off x="6186905" y="4437112"/>
              <a:ext cx="0" cy="936104"/>
            </a:xfrm>
            <a:prstGeom prst="line">
              <a:avLst/>
            </a:prstGeom>
            <a:ln w="3175" cmpd="sng">
              <a:solidFill>
                <a:srgbClr val="7F7F7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feld 34"/>
            <p:cNvSpPr txBox="1"/>
            <p:nvPr/>
          </p:nvSpPr>
          <p:spPr>
            <a:xfrm>
              <a:off x="6248670" y="5085184"/>
              <a:ext cx="2448272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je </a:t>
              </a:r>
              <a:r>
                <a:rPr lang="de-DE" b="1" dirty="0">
                  <a:latin typeface="Arial" panose="020B0604020202020204" pitchFamily="34" charset="0"/>
                  <a:cs typeface="Arial" panose="020B0604020202020204" pitchFamily="34" charset="0"/>
                </a:rPr>
                <a:t>13 </a:t>
              </a:r>
              <a:r>
                <a:rPr lang="de-DE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Baugrößen </a:t>
              </a:r>
              <a:r>
                <a:rPr lang="de-DE" dirty="0" smtClean="0">
                  <a:latin typeface="Arial" panose="020B0604020202020204" pitchFamily="34" charset="0"/>
                  <a:cs typeface="Arial" panose="020B0604020202020204" pitchFamily="34" charset="0"/>
                </a:rPr>
                <a:t>von 800 </a:t>
              </a: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bis 36.000 m</a:t>
              </a:r>
              <a:r>
                <a:rPr lang="de-DE" baseline="30000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/h</a:t>
              </a:r>
              <a:endParaRPr kumimoji="0" lang="de-DE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70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 smtClean="0"/>
              <a:t>CAIR</a:t>
            </a:r>
            <a:r>
              <a:rPr lang="de-DE" baseline="30000" dirty="0" smtClean="0"/>
              <a:t>®</a:t>
            </a:r>
            <a:r>
              <a:rPr lang="de-DE" i="1" dirty="0" smtClean="0"/>
              <a:t>pool</a:t>
            </a:r>
            <a:r>
              <a:rPr lang="de-DE" dirty="0" smtClean="0"/>
              <a:t> </a:t>
            </a:r>
            <a:r>
              <a:rPr lang="de-DE" dirty="0"/>
              <a:t>– Steuern und Regeln</a:t>
            </a:r>
            <a:br>
              <a:rPr lang="de-DE" dirty="0"/>
            </a:br>
            <a:r>
              <a:rPr lang="de-DE" dirty="0"/>
              <a:t>in vielfältigen Möglichkeiten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6</a:t>
            </a:fld>
            <a:r>
              <a:rPr lang="en-US" dirty="0" smtClean="0"/>
              <a:t>  </a:t>
            </a:r>
          </a:p>
        </p:txBody>
      </p:sp>
      <p:pic>
        <p:nvPicPr>
          <p:cNvPr id="4" name="Bild 3" descr="Bildschirmfoto 2015-03-03 um 17.26.0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492896"/>
            <a:ext cx="3731220" cy="3023424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539552" y="1384900"/>
            <a:ext cx="439248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Komfortable Steuerung</a:t>
            </a: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via Webserver, W LAN oder LAN-Kabel</a:t>
            </a:r>
          </a:p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Intuitive Bedienung</a:t>
            </a: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via App für iOS und Android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52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i="1" dirty="0" smtClean="0"/>
              <a:t>pool</a:t>
            </a:r>
            <a:r>
              <a:rPr lang="de-DE" dirty="0" smtClean="0"/>
              <a:t> </a:t>
            </a:r>
            <a:r>
              <a:rPr lang="de-DE" dirty="0"/>
              <a:t>– Übersichtlichkeit</a:t>
            </a:r>
            <a:br>
              <a:rPr lang="de-DE" dirty="0"/>
            </a:br>
            <a:r>
              <a:rPr lang="de-DE" dirty="0"/>
              <a:t>und Kontrolle in Echtzeit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1600" b="1" dirty="0" smtClean="0"/>
              <a:t>Vorteile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DE" sz="1600" dirty="0" smtClean="0"/>
              <a:t>Einfachste </a:t>
            </a:r>
            <a:r>
              <a:rPr lang="de-DE" sz="1600" dirty="0"/>
              <a:t>Bedienung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DE" sz="1600" dirty="0"/>
              <a:t>Komplettübersicht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DE" sz="1600" dirty="0"/>
              <a:t>Echtzeit-Leistungsanzeige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DE" sz="1600" dirty="0"/>
              <a:t>Interaktives Anlagenschema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DE" sz="1600" dirty="0"/>
              <a:t>Einzelsteuerung </a:t>
            </a:r>
            <a:r>
              <a:rPr lang="de-DE" sz="1600" dirty="0" smtClean="0"/>
              <a:t>und Überwachung aller Komponenten</a:t>
            </a:r>
            <a:endParaRPr lang="de-DE" sz="1600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DE" sz="1600" dirty="0" smtClean="0"/>
              <a:t>Anlagendokumentation auftragsbasiert </a:t>
            </a:r>
            <a:r>
              <a:rPr lang="de-DE" sz="1600" dirty="0"/>
              <a:t>im Regler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DE" sz="1600" dirty="0"/>
              <a:t>Energiemonitoring </a:t>
            </a:r>
            <a:r>
              <a:rPr lang="de-DE" sz="1600" dirty="0" smtClean="0"/>
              <a:t>via Webserver</a:t>
            </a:r>
            <a:endParaRPr lang="de-DE" sz="1600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DE" sz="1600" dirty="0"/>
              <a:t>Fernwartung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7</a:t>
            </a:fld>
            <a:r>
              <a:rPr lang="en-US" dirty="0" smtClean="0"/>
              <a:t>  </a:t>
            </a:r>
          </a:p>
        </p:txBody>
      </p:sp>
      <p:pic>
        <p:nvPicPr>
          <p:cNvPr id="9" name="Bild 8" descr="Bildschirmfoto 2015-03-03 um 17.30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171" y="2996952"/>
            <a:ext cx="5296789" cy="328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69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i="1" dirty="0" smtClean="0"/>
              <a:t>pool</a:t>
            </a:r>
            <a:r>
              <a:rPr lang="de-DE" dirty="0" smtClean="0"/>
              <a:t> </a:t>
            </a:r>
            <a:r>
              <a:rPr lang="de-DE" dirty="0"/>
              <a:t>– Schutz gegen den Zahn der Zeit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8</a:t>
            </a:fld>
            <a:r>
              <a:rPr lang="en-US" dirty="0" smtClean="0"/>
              <a:t>  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361" y="1052736"/>
            <a:ext cx="7993063" cy="28686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sp>
        <p:nvSpPr>
          <p:cNvPr id="4" name="Textfeld 3"/>
          <p:cNvSpPr txBox="1"/>
          <p:nvPr/>
        </p:nvSpPr>
        <p:spPr>
          <a:xfrm>
            <a:off x="539552" y="4636294"/>
            <a:ext cx="25922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C3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für Standardbäder</a:t>
            </a: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mit Trinkwasser-</a:t>
            </a: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Verwendung im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Bad.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3383868" y="4636294"/>
            <a:ext cx="2520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C4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für Solebäder bis 6%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, in Küstennähe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oder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leichte Thermalbäder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156176" y="4636294"/>
            <a:ext cx="25202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C5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für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Sonderan-wendungen, wie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z.B. Gesundheitsbäder</a:t>
            </a: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mit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z.B. Schwefel-anteilen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539552" y="4088106"/>
            <a:ext cx="799288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Drei 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Korrosionsschutzklassen C3/C4/C5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gemäß DIN EN ISO 12944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35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i="1" dirty="0" smtClean="0"/>
              <a:t>pool</a:t>
            </a:r>
            <a:r>
              <a:rPr lang="de-DE" dirty="0" smtClean="0"/>
              <a:t> </a:t>
            </a:r>
            <a:r>
              <a:rPr lang="de-DE" dirty="0"/>
              <a:t>– 24h Frischluftentfeuchtung</a:t>
            </a:r>
            <a:br>
              <a:rPr lang="de-DE" dirty="0"/>
            </a:br>
            <a:r>
              <a:rPr lang="de-DE" dirty="0"/>
              <a:t>zum Erhalt der Substanz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9</a:t>
            </a:fld>
            <a:r>
              <a:rPr lang="en-US" dirty="0" smtClean="0"/>
              <a:t>  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341" y="1052736"/>
            <a:ext cx="7967663" cy="28686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sp>
        <p:nvSpPr>
          <p:cNvPr id="4" name="Textfeld 3"/>
          <p:cNvSpPr txBox="1"/>
          <p:nvPr/>
        </p:nvSpPr>
        <p:spPr>
          <a:xfrm>
            <a:off x="529309" y="4077073"/>
            <a:ext cx="5256584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Problem: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In Ruhephasen konzentrieren sich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Schadstoffe wie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Trihalogenmethane, Chloramine und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Desinfektionsprodukte. Daraus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resultiert eine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Gesundheitsgefährdung des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Personals und Schäden für die Bausubstanz (Konstruktion,</a:t>
            </a: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Hallenequipment, Luftkanäle,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Lüftungsgeräte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5796136" y="4077073"/>
            <a:ext cx="295232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Lösung: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CAIR</a:t>
            </a:r>
            <a:r>
              <a:rPr lang="de-DE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®</a:t>
            </a:r>
            <a:r>
              <a:rPr lang="de-DE" i="1" dirty="0" smtClean="0">
                <a:latin typeface="Arial" panose="020B0604020202020204" pitchFamily="34" charset="0"/>
                <a:cs typeface="Arial" panose="020B0604020202020204" pitchFamily="34" charset="0"/>
              </a:rPr>
              <a:t>pool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mit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24h Frischluftentfeuchtung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reduziert die Schadstoffe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und garantiert so Gebäude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, Personen und Geräteschutz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64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i="1" dirty="0" smtClean="0"/>
              <a:t>pool</a:t>
            </a:r>
            <a:r>
              <a:rPr lang="de-DE" dirty="0" smtClean="0"/>
              <a:t> </a:t>
            </a:r>
            <a:r>
              <a:rPr lang="de-DE" dirty="0"/>
              <a:t>– Einzigartigkeit</a:t>
            </a:r>
            <a:br>
              <a:rPr lang="de-DE" dirty="0"/>
            </a:br>
            <a:r>
              <a:rPr lang="de-DE" dirty="0"/>
              <a:t>Merkmal 1: Klappenfunktion in Sequenz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10</a:t>
            </a:fld>
            <a:r>
              <a:rPr lang="en-US" dirty="0" smtClean="0"/>
              <a:t> 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539552" y="1168290"/>
            <a:ext cx="3672408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Bei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Schwimmhallenentfeuchtungs-geräten der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neuen Generation,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wird mittels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Frischluftanteilen die</a:t>
            </a:r>
          </a:p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Entfeuchtung realisiert. Hierzu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kommt es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am Tage zu unzähligen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unterschiedlichen Klappenstellungen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der Umluft-/</a:t>
            </a:r>
          </a:p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Frisch- und Fortluftklappen.</a:t>
            </a:r>
          </a:p>
          <a:p>
            <a:endParaRPr lang="de-DE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Bei </a:t>
            </a:r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CAIR</a:t>
            </a:r>
            <a:r>
              <a:rPr lang="de-DE" sz="1600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®</a:t>
            </a:r>
            <a:r>
              <a:rPr lang="de-DE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pool</a:t>
            </a:r>
            <a:r>
              <a:rPr lang="de-DE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b="1" dirty="0">
                <a:latin typeface="Arial" panose="020B0604020202020204" pitchFamily="34" charset="0"/>
                <a:cs typeface="Arial" panose="020B0604020202020204" pitchFamily="34" charset="0"/>
              </a:rPr>
              <a:t>bewegen sich die</a:t>
            </a:r>
          </a:p>
          <a:p>
            <a:r>
              <a:rPr lang="de-DE" sz="1600" b="1" dirty="0">
                <a:latin typeface="Arial" panose="020B0604020202020204" pitchFamily="34" charset="0"/>
                <a:cs typeface="Arial" panose="020B0604020202020204" pitchFamily="34" charset="0"/>
              </a:rPr>
              <a:t>Klappen nun in Sequenz</a:t>
            </a:r>
          </a:p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(nacheinander), anstatt wie früher</a:t>
            </a:r>
          </a:p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gegenläufig. Das reduziert die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internen Druckverluste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bei den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Umschaltzyklen und führt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zu geringerer Stromaufnahme</a:t>
            </a:r>
          </a:p>
          <a:p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der Ventilatoren.</a:t>
            </a:r>
            <a:endParaRPr kumimoji="0" lang="de-DE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Bild 9" descr="Bildschirmfoto 2015-03-03 um 17.53.5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53" y="1168290"/>
            <a:ext cx="4293096" cy="430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85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i="1" dirty="0" smtClean="0"/>
              <a:t>pool</a:t>
            </a:r>
            <a:r>
              <a:rPr lang="de-DE" dirty="0" smtClean="0"/>
              <a:t> </a:t>
            </a:r>
            <a:r>
              <a:rPr lang="de-DE" dirty="0"/>
              <a:t>– Einzigartigkeit</a:t>
            </a:r>
            <a:br>
              <a:rPr lang="de-DE" dirty="0"/>
            </a:br>
            <a:r>
              <a:rPr lang="de-DE" dirty="0"/>
              <a:t>Merkmal </a:t>
            </a:r>
            <a:r>
              <a:rPr lang="de-DE" dirty="0" smtClean="0"/>
              <a:t>2: Teilung der Rekuperatoren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11</a:t>
            </a:fld>
            <a:r>
              <a:rPr lang="en-US" dirty="0" smtClean="0"/>
              <a:t> 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539552" y="1168291"/>
            <a:ext cx="36724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Zur einfachen Einbringung besteht</a:t>
            </a: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die Möglichkeit einer 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Teilung des</a:t>
            </a:r>
          </a:p>
          <a:p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Doppelplatten-Rekuperators.</a:t>
            </a:r>
            <a:endParaRPr kumimoji="0" lang="de-DE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Bild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990" y="1176307"/>
            <a:ext cx="4293095" cy="430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92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i="1" dirty="0" smtClean="0"/>
              <a:t>pool</a:t>
            </a:r>
            <a:r>
              <a:rPr lang="de-DE" dirty="0" smtClean="0"/>
              <a:t> </a:t>
            </a:r>
            <a:r>
              <a:rPr lang="de-DE" dirty="0"/>
              <a:t>– Einzigartigkeit</a:t>
            </a:r>
            <a:br>
              <a:rPr lang="de-DE" dirty="0"/>
            </a:br>
            <a:r>
              <a:rPr lang="de-DE" dirty="0"/>
              <a:t>Merkmal 3</a:t>
            </a:r>
            <a:r>
              <a:rPr lang="de-DE" dirty="0" smtClean="0"/>
              <a:t>: Servicezugang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12</a:t>
            </a:fld>
            <a:r>
              <a:rPr lang="en-US" dirty="0" smtClean="0"/>
              <a:t> 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539552" y="1168291"/>
            <a:ext cx="37444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Zur Einhaltung der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Hygiene-vorschrift VDI6022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, kann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über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eine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Serviceöffnung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die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Rekuperator-Einheit allseitig inspiziert</a:t>
            </a:r>
          </a:p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und gereinigt werden.</a:t>
            </a:r>
            <a:endParaRPr kumimoji="0" lang="de-DE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Bild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54" y="1168291"/>
            <a:ext cx="4293095" cy="4300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1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i="1" dirty="0" smtClean="0"/>
              <a:t>pool</a:t>
            </a:r>
            <a:r>
              <a:rPr lang="de-DE" dirty="0" smtClean="0"/>
              <a:t> </a:t>
            </a:r>
            <a:r>
              <a:rPr lang="de-DE" dirty="0"/>
              <a:t>– Einzigartigkeit</a:t>
            </a:r>
            <a:br>
              <a:rPr lang="de-DE" dirty="0"/>
            </a:br>
            <a:r>
              <a:rPr lang="de-DE" dirty="0"/>
              <a:t>Merkmal </a:t>
            </a:r>
            <a:r>
              <a:rPr lang="de-DE" dirty="0" smtClean="0"/>
              <a:t>4: mehrere Ventilatoren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13</a:t>
            </a:fld>
            <a:r>
              <a:rPr lang="en-US" dirty="0" smtClean="0"/>
              <a:t>  </a:t>
            </a:r>
          </a:p>
        </p:txBody>
      </p:sp>
      <p:grpSp>
        <p:nvGrpSpPr>
          <p:cNvPr id="6" name="Gruppierung 5"/>
          <p:cNvGrpSpPr/>
          <p:nvPr/>
        </p:nvGrpSpPr>
        <p:grpSpPr>
          <a:xfrm>
            <a:off x="539553" y="1168291"/>
            <a:ext cx="8068995" cy="4300535"/>
            <a:chOff x="539552" y="868200"/>
            <a:chExt cx="8068995" cy="4300535"/>
          </a:xfrm>
        </p:grpSpPr>
        <p:sp>
          <p:nvSpPr>
            <p:cNvPr id="4" name="Textfeld 3"/>
            <p:cNvSpPr txBox="1"/>
            <p:nvPr/>
          </p:nvSpPr>
          <p:spPr>
            <a:xfrm>
              <a:off x="539552" y="1168289"/>
              <a:ext cx="3744416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de-DE" b="1" dirty="0">
                  <a:latin typeface="Arial" panose="020B0604020202020204" pitchFamily="34" charset="0"/>
                  <a:cs typeface="Arial" panose="020B0604020202020204" pitchFamily="34" charset="0"/>
                </a:rPr>
                <a:t>EC FanWall </a:t>
              </a:r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mit bis zu 4 Ventilatoren</a:t>
              </a:r>
            </a:p>
            <a:p>
              <a:r>
                <a:rPr lang="de-DE" dirty="0">
                  <a:latin typeface="Arial" panose="020B0604020202020204" pitchFamily="34" charset="0"/>
                  <a:cs typeface="Arial" panose="020B0604020202020204" pitchFamily="34" charset="0"/>
                </a:rPr>
                <a:t>pro Ventilatorkammer.</a:t>
              </a:r>
              <a:endParaRPr kumimoji="0" lang="de-DE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Bild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15453" y="868200"/>
              <a:ext cx="4293094" cy="43005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9970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dirty="0" smtClean="0"/>
              <a:t>Weitere Merkmale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sz="1600" b="1" dirty="0"/>
              <a:t>Zwei unabhängige Regelkreise </a:t>
            </a:r>
            <a:r>
              <a:rPr lang="de-DE" sz="1600" dirty="0"/>
              <a:t>für Entfeuchtung über </a:t>
            </a:r>
            <a:r>
              <a:rPr lang="de-DE" sz="1600" dirty="0" smtClean="0"/>
              <a:t>Frischluftanteile und punktgenauer Temperierung </a:t>
            </a:r>
            <a:r>
              <a:rPr lang="de-DE" sz="1600" dirty="0"/>
              <a:t>der Schwimmhallenluft über Wärmepumpe </a:t>
            </a:r>
            <a:r>
              <a:rPr lang="de-DE" sz="1600" dirty="0" smtClean="0"/>
              <a:t>und Nachheizregister</a:t>
            </a:r>
            <a:endParaRPr lang="de-DE" sz="1600" dirty="0"/>
          </a:p>
          <a:p>
            <a:r>
              <a:rPr lang="de-DE" sz="1600" b="1" dirty="0"/>
              <a:t>Wärmepumpe</a:t>
            </a:r>
            <a:r>
              <a:rPr lang="de-DE" sz="1600" dirty="0"/>
              <a:t> und damit die Möglichkeit zur Nutzung eines </a:t>
            </a:r>
            <a:r>
              <a:rPr lang="de-DE" sz="1600" dirty="0" smtClean="0"/>
              <a:t>lokalen Wärmepumpentarif </a:t>
            </a:r>
            <a:r>
              <a:rPr lang="de-DE" sz="1600" dirty="0"/>
              <a:t>(geringere Stromkosten)</a:t>
            </a:r>
          </a:p>
          <a:p>
            <a:r>
              <a:rPr lang="de-DE" sz="1600" b="1" dirty="0"/>
              <a:t>Automatische Feuchtekontrolle</a:t>
            </a:r>
            <a:r>
              <a:rPr lang="de-DE" sz="1600" b="1" dirty="0" smtClean="0"/>
              <a:t>/-anpassung </a:t>
            </a:r>
            <a:r>
              <a:rPr lang="de-DE" sz="1600" dirty="0"/>
              <a:t>in Abhängigkeit von der </a:t>
            </a:r>
            <a:r>
              <a:rPr lang="de-DE" sz="1600" dirty="0" smtClean="0"/>
              <a:t>Hallentemperatur und </a:t>
            </a:r>
            <a:r>
              <a:rPr lang="de-DE" sz="1600" dirty="0"/>
              <a:t>der voreingestellten absoluten Feuchte (z.B.14.3g/kg gemäß VDI)</a:t>
            </a:r>
          </a:p>
          <a:p>
            <a:r>
              <a:rPr lang="de-DE" sz="1600" b="1" dirty="0"/>
              <a:t>Einstellbarer Beckenwasserausgang </a:t>
            </a:r>
            <a:r>
              <a:rPr lang="de-DE" sz="1600" dirty="0"/>
              <a:t>zur Wärmeverschiebung (0-100% </a:t>
            </a:r>
            <a:r>
              <a:rPr lang="de-DE" sz="1600" dirty="0" smtClean="0"/>
              <a:t>Signal für </a:t>
            </a:r>
            <a:r>
              <a:rPr lang="de-DE" sz="1600" dirty="0"/>
              <a:t>externe Pumpe)</a:t>
            </a:r>
          </a:p>
          <a:p>
            <a:r>
              <a:rPr lang="de-DE" sz="1600" b="1" dirty="0"/>
              <a:t>Countdown Timer </a:t>
            </a:r>
            <a:r>
              <a:rPr lang="de-DE" sz="1600" dirty="0"/>
              <a:t>für Kurzzeit-Badebetrieb</a:t>
            </a:r>
          </a:p>
          <a:p>
            <a:r>
              <a:rPr lang="de-DE" sz="1600" b="1" dirty="0"/>
              <a:t>Zertifizierte Komponenten und Auslegung </a:t>
            </a:r>
            <a:r>
              <a:rPr lang="de-DE" sz="1600" dirty="0"/>
              <a:t>gemäß neusten </a:t>
            </a:r>
            <a:r>
              <a:rPr lang="de-DE" sz="1600" dirty="0" smtClean="0"/>
              <a:t>Standards (</a:t>
            </a:r>
            <a:r>
              <a:rPr lang="de-DE" sz="1600" dirty="0"/>
              <a:t>WRG bis zu 89% gemäß EN308; Erfüllung ErP-Verordnung Nr.:1253/2014</a:t>
            </a:r>
            <a:r>
              <a:rPr lang="de-DE" sz="1600" dirty="0" smtClean="0"/>
              <a:t>; VDI2089Teil2)</a:t>
            </a:r>
            <a:endParaRPr lang="de-DE" sz="1600" dirty="0"/>
          </a:p>
          <a:p>
            <a:r>
              <a:rPr lang="de-DE" sz="1600" dirty="0"/>
              <a:t>Nutzung von </a:t>
            </a:r>
            <a:r>
              <a:rPr lang="de-DE" sz="1600" b="1" dirty="0"/>
              <a:t>Förderprogrammen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14</a:t>
            </a:fld>
            <a:r>
              <a:rPr lang="en-US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91686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i="0" dirty="0"/>
              <a:t>CAIR</a:t>
            </a:r>
            <a:r>
              <a:rPr lang="de-DE" baseline="30000" dirty="0"/>
              <a:t>®</a:t>
            </a:r>
            <a:r>
              <a:rPr lang="de-DE" i="1" dirty="0" smtClean="0"/>
              <a:t>pool </a:t>
            </a:r>
            <a:r>
              <a:rPr lang="de-DE" dirty="0"/>
              <a:t>– Effizienz von</a:t>
            </a:r>
            <a:br>
              <a:rPr lang="de-DE" dirty="0"/>
            </a:br>
            <a:r>
              <a:rPr lang="de-DE" dirty="0"/>
              <a:t>Meinungsbildnern bestätigt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46619FA-62B9-4C58-8D46-9877ED4AF800}" type="slidenum">
              <a:rPr lang="en-US" smtClean="0"/>
              <a:pPr/>
              <a:t>15</a:t>
            </a:fld>
            <a:r>
              <a:rPr lang="en-US" dirty="0" smtClean="0"/>
              <a:t>  </a:t>
            </a: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1124744"/>
            <a:ext cx="6076950" cy="5048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sp>
        <p:nvSpPr>
          <p:cNvPr id="7" name="Textfeld 6"/>
          <p:cNvSpPr txBox="1"/>
          <p:nvPr/>
        </p:nvSpPr>
        <p:spPr>
          <a:xfrm>
            <a:off x="7020272" y="5569497"/>
            <a:ext cx="1584176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15000"/>
              </a:spcBef>
              <a:spcAft>
                <a:spcPct val="15000"/>
              </a:spcAft>
              <a:buClr>
                <a:schemeClr val="tx2"/>
              </a:buClr>
              <a:buSzPct val="110000"/>
              <a:buFont typeface="Arial" pitchFamily="34" charset="0"/>
              <a:buNone/>
              <a:tabLst/>
            </a:pPr>
            <a:endParaRPr kumimoji="0" lang="de-DE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6228184" y="5733149"/>
            <a:ext cx="1584176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15000"/>
              </a:spcBef>
              <a:spcAft>
                <a:spcPct val="15000"/>
              </a:spcAft>
              <a:buClr>
                <a:schemeClr val="tx2"/>
              </a:buClr>
              <a:buSzPct val="110000"/>
              <a:buFont typeface="Arial" pitchFamily="34" charset="0"/>
              <a:buNone/>
              <a:tabLst/>
            </a:pPr>
            <a:endParaRPr kumimoji="0" lang="de-DE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63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906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H_Template">
  <a:themeElements>
    <a:clrScheme name="DencoHappel">
      <a:dk1>
        <a:srgbClr val="000000"/>
      </a:dk1>
      <a:lt1>
        <a:sysClr val="window" lastClr="FFFFFF"/>
      </a:lt1>
      <a:dk2>
        <a:srgbClr val="686868"/>
      </a:dk2>
      <a:lt2>
        <a:srgbClr val="FFFFFF"/>
      </a:lt2>
      <a:accent1>
        <a:srgbClr val="004680"/>
      </a:accent1>
      <a:accent2>
        <a:srgbClr val="00B3E3"/>
      </a:accent2>
      <a:accent3>
        <a:srgbClr val="B9B9B9"/>
      </a:accent3>
      <a:accent4>
        <a:srgbClr val="D1D1D1"/>
      </a:accent4>
      <a:accent5>
        <a:srgbClr val="AECB35"/>
      </a:accent5>
      <a:accent6>
        <a:srgbClr val="EF7C00"/>
      </a:accent6>
      <a:hlink>
        <a:srgbClr val="FF8000"/>
      </a:hlink>
      <a:folHlink>
        <a:srgbClr val="FF800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bIns="0"/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GEA_Master.potx" id="{25827C13-DAD2-474A-8E4E-FCC5D99290CA}" vid="{D4A621C0-21F8-4BA4-A439-3A2E9C472081}"/>
    </a:ext>
  </a:extLst>
</a:theme>
</file>

<file path=ppt/theme/theme2.xml><?xml version="1.0" encoding="utf-8"?>
<a:theme xmlns:a="http://schemas.openxmlformats.org/drawingml/2006/main" name="Inhaltsfolien">
  <a:themeElements>
    <a:clrScheme name="Benutzerdefiniert 10">
      <a:dk1>
        <a:srgbClr val="000000"/>
      </a:dk1>
      <a:lt1>
        <a:sysClr val="window" lastClr="FFFFFF"/>
      </a:lt1>
      <a:dk2>
        <a:srgbClr val="4B4F54"/>
      </a:dk2>
      <a:lt2>
        <a:srgbClr val="FFFFFF"/>
      </a:lt2>
      <a:accent1>
        <a:srgbClr val="004680"/>
      </a:accent1>
      <a:accent2>
        <a:srgbClr val="00B3E3"/>
      </a:accent2>
      <a:accent3>
        <a:srgbClr val="B9B9B9"/>
      </a:accent3>
      <a:accent4>
        <a:srgbClr val="D1D1D1"/>
      </a:accent4>
      <a:accent5>
        <a:srgbClr val="AECB35"/>
      </a:accent5>
      <a:accent6>
        <a:srgbClr val="EF7C00"/>
      </a:accent6>
      <a:hlink>
        <a:srgbClr val="FF8000"/>
      </a:hlink>
      <a:folHlink>
        <a:srgbClr val="FF8000"/>
      </a:folHlink>
    </a:clrScheme>
    <a:fontScheme name="Wellen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bIns="0"/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GEA_Master.potx" id="{25827C13-DAD2-474A-8E4E-FCC5D99290CA}" vid="{A664DBC1-016A-44F8-8263-87E059996E92}"/>
    </a:ext>
  </a:extLst>
</a:theme>
</file>

<file path=ppt/theme/theme3.xml><?xml version="1.0" encoding="utf-8"?>
<a:theme xmlns:a="http://schemas.openxmlformats.org/drawingml/2006/main" name="Larissa-Design">
  <a:themeElements>
    <a:clrScheme name="GEA CD2008">
      <a:dk1>
        <a:srgbClr val="000000"/>
      </a:dk1>
      <a:lt1>
        <a:srgbClr val="FFFFFF"/>
      </a:lt1>
      <a:dk2>
        <a:srgbClr val="878787"/>
      </a:dk2>
      <a:lt2>
        <a:srgbClr val="FFFFFF"/>
      </a:lt2>
      <a:accent1>
        <a:srgbClr val="878787"/>
      </a:accent1>
      <a:accent2>
        <a:srgbClr val="004E8F"/>
      </a:accent2>
      <a:accent3>
        <a:srgbClr val="005645"/>
      </a:accent3>
      <a:accent4>
        <a:srgbClr val="EE7D11"/>
      </a:accent4>
      <a:accent5>
        <a:srgbClr val="009534"/>
      </a:accent5>
      <a:accent6>
        <a:srgbClr val="FABA00"/>
      </a:accent6>
      <a:hlink>
        <a:srgbClr val="878787"/>
      </a:hlink>
      <a:folHlink>
        <a:srgbClr val="878787"/>
      </a:folHlink>
    </a:clrScheme>
    <a:fontScheme name="GE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GEA CD2008">
      <a:dk1>
        <a:srgbClr val="000000"/>
      </a:dk1>
      <a:lt1>
        <a:srgbClr val="FFFFFF"/>
      </a:lt1>
      <a:dk2>
        <a:srgbClr val="878787"/>
      </a:dk2>
      <a:lt2>
        <a:srgbClr val="FFFFFF"/>
      </a:lt2>
      <a:accent1>
        <a:srgbClr val="878787"/>
      </a:accent1>
      <a:accent2>
        <a:srgbClr val="004E8F"/>
      </a:accent2>
      <a:accent3>
        <a:srgbClr val="005645"/>
      </a:accent3>
      <a:accent4>
        <a:srgbClr val="EE7D11"/>
      </a:accent4>
      <a:accent5>
        <a:srgbClr val="009534"/>
      </a:accent5>
      <a:accent6>
        <a:srgbClr val="FABA00"/>
      </a:accent6>
      <a:hlink>
        <a:srgbClr val="878787"/>
      </a:hlink>
      <a:folHlink>
        <a:srgbClr val="878787"/>
      </a:folHlink>
    </a:clrScheme>
    <a:fontScheme name="GE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DH_Template</Template>
  <TotalTime>0</TotalTime>
  <Words>539</Words>
  <Application>Microsoft Office PowerPoint</Application>
  <PresentationFormat>Bildschirmpräsentation (4:3)</PresentationFormat>
  <Paragraphs>84</Paragraphs>
  <Slides>16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16</vt:i4>
      </vt:variant>
    </vt:vector>
  </HeadingPairs>
  <TitlesOfParts>
    <vt:vector size="18" baseType="lpstr">
      <vt:lpstr>DH_Template</vt:lpstr>
      <vt:lpstr>Inhaltsfolien</vt:lpstr>
      <vt:lpstr>CAIRpool Entfeuchtung neu gedacht</vt:lpstr>
      <vt:lpstr>DencoHappel CAIR®pool –  Nachhaltig. Wirtschaftlich. Wohlfühlen.</vt:lpstr>
      <vt:lpstr>DencoHappel GmbH</vt:lpstr>
      <vt:lpstr>Über 45 Jahre Erfahrung in der Klimaregulierung für Bäderwelten</vt:lpstr>
      <vt:lpstr>Über 45 Jahre Erfahrung in der Klimaregulierung für Bäderwelten</vt:lpstr>
      <vt:lpstr>CAIR®pool – Steuern und Regeln in vielfältigen Möglichkeiten</vt:lpstr>
      <vt:lpstr>CAIR®pool – Übersichtlichkeit und Kontrolle in Echtzeit</vt:lpstr>
      <vt:lpstr>CAIR®pool – Schutz gegen den Zahn der Zeit</vt:lpstr>
      <vt:lpstr>CAIR®pool – 24h Frischluftentfeuchtung zum Erhalt der Substanz</vt:lpstr>
      <vt:lpstr>CAIR®pool – Einzigartigkeit Merkmal 1: Klappenfunktion in Sequenz</vt:lpstr>
      <vt:lpstr>CAIR®pool – Einzigartigkeit Merkmal 2: Teilung der Rekuperatoren</vt:lpstr>
      <vt:lpstr>CAIR®pool – Einzigartigkeit Merkmal 3: Servicezugang</vt:lpstr>
      <vt:lpstr>CAIR®pool – Einzigartigkeit Merkmal 4: mehrere Ventilatoren</vt:lpstr>
      <vt:lpstr>CAIR®Weitere Merkmale</vt:lpstr>
      <vt:lpstr>CAIR®pool – Effizienz von Meinungsbildnern bestätigt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2015-08-11T07:18:08Z</dcterms:created>
  <dcterms:modified xsi:type="dcterms:W3CDTF">2016-01-25T08:52:36Z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">
    <vt:lpwstr>Master</vt:lpwstr>
  </property>
</Properties>
</file>